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37"/>
  </p:notesMasterIdLst>
  <p:handoutMasterIdLst>
    <p:handoutMasterId r:id="rId38"/>
  </p:handoutMasterIdLst>
  <p:sldIdLst>
    <p:sldId id="256" r:id="rId6"/>
    <p:sldId id="257" r:id="rId7"/>
    <p:sldId id="258" r:id="rId8"/>
    <p:sldId id="259" r:id="rId9"/>
    <p:sldId id="260" r:id="rId10"/>
    <p:sldId id="261" r:id="rId11"/>
    <p:sldId id="262" r:id="rId12"/>
    <p:sldId id="263" r:id="rId13"/>
    <p:sldId id="287"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6" r:id="rId34"/>
    <p:sldId id="284" r:id="rId35"/>
    <p:sldId id="285" r:id="rId36"/>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956" autoAdjust="0"/>
    <p:restoredTop sz="62012" autoAdjust="0"/>
  </p:normalViewPr>
  <p:slideViewPr>
    <p:cSldViewPr snapToGrid="0">
      <p:cViewPr varScale="1">
        <p:scale>
          <a:sx n="82" d="100"/>
          <a:sy n="82" d="100"/>
        </p:scale>
        <p:origin x="2016" y="176"/>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33" d="100"/>
        <a:sy n="33" d="100"/>
      </p:scale>
      <p:origin x="0" y="0"/>
    </p:cViewPr>
  </p:sorterViewPr>
  <p:notesViewPr>
    <p:cSldViewPr snapToGrid="0" showGuides="1">
      <p:cViewPr varScale="1">
        <p:scale>
          <a:sx n="47" d="100"/>
          <a:sy n="47" d="100"/>
        </p:scale>
        <p:origin x="2552"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9" Type="http://schemas.openxmlformats.org/officeDocument/2006/relationships/slide" Target="slides/slide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37" Type="http://schemas.openxmlformats.org/officeDocument/2006/relationships/notesMaster" Target="notesMasters/notesMaster1.xml"/><Relationship Id="rId38" Type="http://schemas.openxmlformats.org/officeDocument/2006/relationships/handoutMaster" Target="handoutMasters/handoutMaster1.xml"/><Relationship Id="rId39" Type="http://schemas.openxmlformats.org/officeDocument/2006/relationships/presProps" Target="presProps.xml"/><Relationship Id="rId40" Type="http://schemas.openxmlformats.org/officeDocument/2006/relationships/viewProps" Target="viewProps.xml"/><Relationship Id="rId41" Type="http://schemas.openxmlformats.org/officeDocument/2006/relationships/theme" Target="theme/theme1.xml"/><Relationship Id="rId4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2016-02-22</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2016-02-22</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141102">
              <a:buNone/>
            </a:pPr>
            <a:r>
              <a:rPr lang="en-US" sz="1200" dirty="0" smtClean="0">
                <a:latin typeface="Arial" panose="020B0604020202020204" pitchFamily="34" charset="0"/>
                <a:cs typeface="+mn-cs"/>
                <a:sym typeface="Lucida Grande" charset="0"/>
              </a:rPr>
              <a:t>This</a:t>
            </a:r>
            <a:r>
              <a:rPr lang="en-US" sz="1200" baseline="0" dirty="0" smtClean="0">
                <a:latin typeface="Arial" panose="020B0604020202020204" pitchFamily="34" charset="0"/>
                <a:cs typeface="+mn-cs"/>
                <a:sym typeface="Lucida Grande" charset="0"/>
              </a:rPr>
              <a:t> example syntax could be translated to mean: </a:t>
            </a:r>
            <a:r>
              <a:rPr lang="en-US" dirty="0" smtClean="0"/>
              <a:t>Search the Chef Server for all node objects that have the role equal to 'web' and store the results into a local variable named '</a:t>
            </a:r>
            <a:r>
              <a:rPr lang="en-US" dirty="0" err="1" smtClean="0"/>
              <a:t>all_web_nodes</a:t>
            </a:r>
            <a:r>
              <a:rPr lang="en-US" dirty="0" smtClean="0"/>
              <a:t>'.</a:t>
            </a:r>
          </a:p>
          <a:p>
            <a:pPr marL="142866" lvl="1" indent="0">
              <a:buNone/>
            </a:pPr>
            <a:endParaRPr lang="en-US" sz="1200" dirty="0">
              <a:latin typeface="Lucida Grande" charset="0"/>
              <a:cs typeface="Lucida Grande" charset="0"/>
              <a:sym typeface="Lucida Grande"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13580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141102">
              <a:buNone/>
            </a:pPr>
            <a:r>
              <a:rPr lang="en-US" dirty="0" smtClean="0"/>
              <a:t>Previously, we had been hard coding the hostname</a:t>
            </a:r>
            <a:r>
              <a:rPr lang="en-US" baseline="0" dirty="0" smtClean="0"/>
              <a:t> and ipaddress values </a:t>
            </a:r>
            <a:r>
              <a:rPr lang="en-US" dirty="0" smtClean="0"/>
              <a:t>in our wrapped haproxy recipe. We can request these values from the Chef Server through the `knife node show` command.</a:t>
            </a:r>
            <a:r>
              <a:rPr lang="en-US" baseline="0" dirty="0" smtClean="0"/>
              <a:t> </a:t>
            </a:r>
            <a:r>
              <a:rPr lang="en-US" dirty="0" smtClean="0"/>
              <a:t>The hostname and ipaddress values are captured by Ohai and sent to the Chef Server. On the Chef Server we can query those values when we ask about</a:t>
            </a:r>
            <a:r>
              <a:rPr lang="en-US" baseline="0" dirty="0" smtClean="0"/>
              <a:t> a</a:t>
            </a:r>
            <a:r>
              <a:rPr lang="en-US" dirty="0" smtClean="0"/>
              <a:t> specific attribute about the node.</a:t>
            </a:r>
            <a:r>
              <a:rPr lang="en-US" baseline="0" dirty="0" smtClean="0"/>
              <a:t> </a:t>
            </a:r>
            <a:r>
              <a:rPr lang="en-US" dirty="0" smtClean="0"/>
              <a:t>We do that by providing the `-a` flag with the name of the attribute. Because the nodes that we manage are hosted in the cloud, these attributes are stored under a parent attribute named 'cloud'.</a:t>
            </a: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174329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 this section we'll update the load balancer's myhaproxy cookbook to dynamically use nodes with the web role.</a:t>
            </a:r>
          </a:p>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321314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asking for all the 'cloud' attributes for 'node1'.</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112125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asking for all the 'cloud' attributes for 'node3'.</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637925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Edit the 'myhaproxy' cookbook's default recipe and remove the current default recipe where you hard-coded the members.</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387304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Replace it with an updated recipe that searches for all nodes that have the 'web' role defined.</a:t>
            </a:r>
          </a:p>
          <a:p>
            <a:endParaRPr lang="en-US" dirty="0" smtClean="0"/>
          </a:p>
          <a:p>
            <a:r>
              <a:rPr lang="en-US" dirty="0" smtClean="0"/>
              <a:t>The search method's first parameter is asking the Chef Server to look at all the nodes within our organization.</a:t>
            </a:r>
          </a:p>
          <a:p>
            <a:endParaRPr lang="en-US" dirty="0" smtClean="0"/>
          </a:p>
          <a:p>
            <a:r>
              <a:rPr lang="en-US" dirty="0" smtClean="0"/>
              <a:t>The search method's second parameter is asking the Chef Server to only return the nodes that have been assigned the role web.</a:t>
            </a:r>
          </a:p>
          <a:p>
            <a:endParaRPr lang="en-US" dirty="0" smtClean="0"/>
          </a:p>
          <a:p>
            <a:r>
              <a:rPr lang="en-US" dirty="0" smtClean="0"/>
              <a:t>All of those nodes are stored in a local variable named `</a:t>
            </a:r>
            <a:r>
              <a:rPr lang="en-US" dirty="0" err="1" smtClean="0"/>
              <a:t>all_web_nodes</a:t>
            </a:r>
            <a:r>
              <a:rPr lang="en-US" dirty="0" smtClean="0"/>
              <a:t>`. This is an array of node objects. It may contain zero or more nodes that match the search criteria.</a:t>
            </a: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556448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Unfortunately we cannot simply assign our array of web nodes into the </a:t>
            </a:r>
            <a:r>
              <a:rPr lang="en-US" baseline="0" dirty="0" err="1" smtClean="0"/>
              <a:t>haproxy's</a:t>
            </a:r>
            <a:r>
              <a:rPr lang="en-US" baseline="0" dirty="0" smtClean="0"/>
              <a:t> members attributes because it needs a hash that contains the keys 'hostname', '</a:t>
            </a:r>
            <a:r>
              <a:rPr lang="en-US" baseline="0" dirty="0" err="1" smtClean="0"/>
              <a:t>ipaddress</a:t>
            </a:r>
            <a:r>
              <a:rPr lang="en-US" baseline="0" dirty="0" smtClean="0"/>
              <a:t>', 'port', and '</a:t>
            </a:r>
            <a:r>
              <a:rPr lang="en-US" baseline="0" dirty="0" err="1" smtClean="0"/>
              <a:t>ssl_port</a:t>
            </a:r>
            <a:r>
              <a:rPr lang="en-US" baseline="0" dirty="0" smtClean="0"/>
              <a:t>'. We will need to convert each of the web node objects into a structure that the haproxy member's attribute expects.</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First we create an empty array and assign that empty array into a local variable named `members`. `members` is an array that we will populated with the hashes we will create</a:t>
            </a:r>
            <a:r>
              <a:rPr lang="en-US" baseline="0" dirty="0" smtClean="0"/>
              <a:t> later; until then we will write a TODO for us. Then we will </a:t>
            </a:r>
            <a:r>
              <a:rPr lang="en-US" dirty="0" smtClean="0"/>
              <a:t>assign that array into the `</a:t>
            </a:r>
            <a:r>
              <a:rPr lang="en-US" dirty="0" err="1" smtClean="0"/>
              <a:t>node.default</a:t>
            </a:r>
            <a:r>
              <a:rPr lang="en-US" dirty="0" smtClean="0"/>
              <a:t>['haproxy']['members']`.</a:t>
            </a: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443634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need to loop through the array of all the web nodes stored in `all_web_nodes`. We do that through a method available on every array object named 'each'. With the each method a block of code is provided -- you see it here from the first 'do' right after the each to the 'end' later in the file.</a:t>
            </a:r>
          </a:p>
          <a:p>
            <a:endParaRPr lang="en-US" dirty="0" smtClean="0"/>
          </a:p>
          <a:p>
            <a:r>
              <a:rPr lang="en-US" dirty="0" smtClean="0"/>
              <a:t>A block of code is an operation that you want perform on every item in the array. In our case we want to take each of the node objects and convert them into a hash object.</a:t>
            </a:r>
          </a:p>
          <a:p>
            <a:endParaRPr lang="en-US" dirty="0" smtClean="0"/>
          </a:p>
          <a:p>
            <a:r>
              <a:rPr lang="en-US" dirty="0" smtClean="0"/>
              <a:t>So every member of the array is visited and every member of the array runs through the block of code.</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220501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Between the pipes we see a local variable that we are defining that exists only in the block `web_node`. This local variable, `web_node`, is a name we came up with to refer to each node in our array of `</a:t>
            </a:r>
            <a:r>
              <a:rPr lang="en-US" dirty="0" err="1" smtClean="0"/>
              <a:t>all_web_nodes</a:t>
            </a:r>
            <a:r>
              <a:rPr lang="en-US" dirty="0" smtClean="0"/>
              <a:t>`.</a:t>
            </a:r>
            <a:r>
              <a:rPr lang="en-US" baseline="0" dirty="0" smtClean="0"/>
              <a:t> </a:t>
            </a:r>
            <a:r>
              <a:rPr lang="en-US" dirty="0" smtClean="0"/>
              <a:t>Each web node in the array is sent through</a:t>
            </a:r>
            <a:r>
              <a:rPr lang="en-US" baseline="0" dirty="0" smtClean="0"/>
              <a:t> t</a:t>
            </a:r>
            <a:r>
              <a:rPr lang="en-US" dirty="0" smtClean="0"/>
              <a:t>he block. When inside the block of code it is referred to as `</a:t>
            </a:r>
            <a:r>
              <a:rPr lang="en-US" dirty="0" err="1" smtClean="0"/>
              <a:t>web_node</a:t>
            </a:r>
            <a:r>
              <a:rPr lang="en-US" dirty="0" smtClean="0"/>
              <a:t>`.</a:t>
            </a:r>
            <a:r>
              <a:rPr lang="en-US" baseline="0" dirty="0" smtClean="0"/>
              <a:t> </a:t>
            </a:r>
            <a:r>
              <a:rPr lang="en-US" dirty="0" smtClean="0"/>
              <a:t>Inside the block the first thing that is created is another local variable named `member` which is assigned a hash that contains the web_node's hostname and the </a:t>
            </a:r>
            <a:r>
              <a:rPr lang="en-US" dirty="0" err="1" smtClean="0"/>
              <a:t>web_node's</a:t>
            </a:r>
            <a:r>
              <a:rPr lang="en-US" dirty="0" smtClean="0"/>
              <a:t> </a:t>
            </a:r>
            <a:r>
              <a:rPr lang="en-US" dirty="0" err="1" smtClean="0"/>
              <a:t>ipaddress</a:t>
            </a:r>
            <a:r>
              <a:rPr lang="en-US" dirty="0" smtClean="0"/>
              <a:t>.</a:t>
            </a:r>
            <a:r>
              <a:rPr lang="en-US" baseline="0" dirty="0" smtClean="0"/>
              <a:t> </a:t>
            </a:r>
            <a:r>
              <a:rPr lang="en-US" dirty="0" smtClean="0"/>
              <a:t>Then the local variable `member`, which contains that hash is pushed into the array of members. This adds the member to the end of the array.</a:t>
            </a:r>
            <a:r>
              <a:rPr lang="en-US" baseline="0" dirty="0" smtClean="0"/>
              <a:t> </a:t>
            </a:r>
            <a:r>
              <a:rPr lang="en-US" dirty="0" smtClean="0"/>
              <a:t>When we are done looping through every web node the `members` array contains a list of all these hash objects.</a:t>
            </a:r>
          </a:p>
          <a:p>
            <a:endParaRPr lang="en-US" dirty="0" smtClean="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64217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to describe the query syntax used in search, build a search into your recipe code, create a ruby array and ruby hash, and update the myhaproxy wrapper cookbook to dynamically use nodes with the web role</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endParaRPr lang="en-US" dirty="0" smtClean="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3369733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a:t>
            </a:r>
            <a:r>
              <a:rPr lang="en-US" baseline="0" dirty="0" smtClean="0"/>
              <a:t> is the complete recipe source code.</a:t>
            </a:r>
          </a:p>
          <a:p>
            <a:endParaRPr lang="en-US" baseline="0" dirty="0" smtClean="0"/>
          </a:p>
          <a:p>
            <a:r>
              <a:rPr lang="en-US" dirty="0" smtClean="0"/>
              <a:t>A completed example can be</a:t>
            </a:r>
            <a:r>
              <a:rPr lang="en-US" baseline="0" dirty="0" smtClean="0"/>
              <a:t> found at:</a:t>
            </a:r>
          </a:p>
          <a:p>
            <a:endParaRPr lang="en-US" baseline="0" dirty="0" smtClean="0"/>
          </a:p>
          <a:p>
            <a:r>
              <a:rPr lang="en-US" dirty="0" smtClean="0"/>
              <a:t>https://</a:t>
            </a:r>
            <a:r>
              <a:rPr lang="en-US" dirty="0" err="1" smtClean="0"/>
              <a:t>raw.githubusercontent.com</a:t>
            </a:r>
            <a:r>
              <a:rPr lang="en-US" dirty="0" smtClean="0"/>
              <a:t>/chef-training/chef-essentials-repo/</a:t>
            </a:r>
            <a:r>
              <a:rPr lang="en-US" dirty="0" err="1" smtClean="0"/>
              <a:t>myhaproxy</a:t>
            </a:r>
            <a:r>
              <a:rPr lang="en-US" dirty="0" smtClean="0"/>
              <a:t>-complete/cookbooks/</a:t>
            </a:r>
            <a:r>
              <a:rPr lang="en-US" dirty="0" err="1" smtClean="0"/>
              <a:t>myhaproxy</a:t>
            </a:r>
            <a:r>
              <a:rPr lang="en-US" dirty="0" smtClean="0"/>
              <a:t>/recipes/</a:t>
            </a:r>
            <a:r>
              <a:rPr lang="en-US" dirty="0" err="1" smtClean="0"/>
              <a:t>default.rb</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5564483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default recipe of the myhaproxy recipe is now dynamic. Every time a load balancer checks in with the Chef Server, when you</a:t>
            </a:r>
            <a:r>
              <a:rPr lang="en-US" baseline="0" dirty="0" smtClean="0"/>
              <a:t> </a:t>
            </a:r>
            <a:r>
              <a:rPr lang="en-US" dirty="0" smtClean="0"/>
              <a:t>run `chef-client`, it will ask the Chef Server if there are any new nodes that are web servers.</a:t>
            </a:r>
          </a:p>
          <a:p>
            <a:endParaRPr lang="en-US" dirty="0" smtClean="0"/>
          </a:p>
          <a:p>
            <a:r>
              <a:rPr lang="en-US" dirty="0" smtClean="0"/>
              <a:t>As you add nodes, your load balancer will dynamically grow to accommodate them, returning them as node objects, which are then converted to hashes, and then assigned as members.</a:t>
            </a:r>
          </a:p>
          <a:p>
            <a:endParaRPr lang="en-US" dirty="0" smtClean="0"/>
          </a:p>
          <a:p>
            <a:r>
              <a:rPr lang="en-US" dirty="0" smtClean="0"/>
              <a:t>As you remove nodes, your load balancer will dynamically shrink to accommodate them, returning a smaller set of node objects, which are then converted to hashes, and then assigned as members.</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523461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a</a:t>
            </a:r>
            <a:r>
              <a:rPr lang="en-US" baseline="0" dirty="0" smtClean="0"/>
              <a:t> lab </a:t>
            </a:r>
            <a:r>
              <a:rPr lang="en-US" dirty="0" smtClean="0"/>
              <a:t>exercise:</a:t>
            </a:r>
          </a:p>
          <a:p>
            <a:endParaRPr lang="en-US" dirty="0" smtClean="0"/>
          </a:p>
          <a:p>
            <a:r>
              <a:rPr lang="en-US" dirty="0" smtClean="0"/>
              <a:t>* Update the major version of the cookbook</a:t>
            </a:r>
          </a:p>
          <a:p>
            <a:r>
              <a:rPr lang="en-US" dirty="0" smtClean="0"/>
              <a:t>* Update the cookbook to the Chef Server</a:t>
            </a:r>
          </a:p>
          <a:p>
            <a:r>
              <a:rPr lang="en-US" dirty="0" smtClean="0"/>
              <a:t>* Run `chef-client` on the load balancer node</a:t>
            </a:r>
          </a:p>
          <a:p>
            <a:r>
              <a:rPr lang="en-US" dirty="0" smtClean="0"/>
              <a:t>* Verify that the load balancer node still relays requests to both of our web servers</a:t>
            </a:r>
          </a:p>
          <a:p>
            <a:endParaRPr lang="en-US" dirty="0" smtClean="0"/>
          </a:p>
          <a:p>
            <a:endParaRPr lang="en-US" dirty="0" smtClean="0"/>
          </a:p>
          <a:p>
            <a:r>
              <a:rPr lang="en-US" dirty="0" smtClean="0"/>
              <a:t>Instructor</a:t>
            </a:r>
            <a:r>
              <a:rPr lang="en-US" baseline="0" dirty="0" smtClean="0"/>
              <a:t> Note: Allow 8 minutes to complete this exercise.</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5134605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we update the version to the next major release. We set the version number to 1.0.0.</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4391036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Change into the cookbook's directory</a:t>
            </a:r>
            <a:r>
              <a:rPr lang="en-US" baseline="0" dirty="0" smtClean="0"/>
              <a:t> and then</a:t>
            </a:r>
            <a:r>
              <a:rPr lang="en-US" dirty="0" smtClean="0"/>
              <a:t> install any new dependencies that your cookbook may need at version 1.0.0.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have no</a:t>
            </a:r>
            <a:r>
              <a:rPr lang="en-US" baseline="0" dirty="0" smtClean="0"/>
              <a:t> new dependencies</a:t>
            </a:r>
            <a:r>
              <a:rPr lang="en-US" dirty="0" smtClean="0"/>
              <a:t> but this is required by </a:t>
            </a:r>
            <a:r>
              <a:rPr lang="en-US" dirty="0" err="1" smtClean="0"/>
              <a:t>berkshelf</a:t>
            </a:r>
            <a:r>
              <a:rPr lang="en-US" dirty="0" smtClean="0"/>
              <a:t> whenever you update the version of the cookbook.</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1638242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Upload the cookbook using the `berks upload` command.</a:t>
            </a:r>
          </a:p>
          <a:p>
            <a:endParaRPr lang="en-US" dirty="0" smtClean="0"/>
          </a:p>
          <a:p>
            <a:r>
              <a:rPr lang="en-US" dirty="0" smtClean="0"/>
              <a:t>Instructor</a:t>
            </a:r>
            <a:r>
              <a:rPr lang="en-US" baseline="0" dirty="0" smtClean="0"/>
              <a:t> Note: During the course the learner may find they have a mistake with the cookbook and need to re-upload the cookbook. Berkshelf will 'freeze' the versions of the cookbooks that you upload. This is to prevent you from accidently overriding cookbooks that you may have already created. It is a best practice to not re-upload a cookbook again with new changes if they share the same version. During this course, however, it is important that the version numbers be aligned to make future sections work correctly so it OK to do in the training environment. To re-upload a cookbook with Berkshelf replacing the existing cookbook can be done with `berks upload --force`</a:t>
            </a:r>
            <a:endParaRPr lang="en-US" dirty="0" smtClean="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8987521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 `knife ssh` and ask only the nodes with the role </a:t>
            </a:r>
            <a:r>
              <a:rPr lang="en-US" dirty="0" err="1" smtClean="0"/>
              <a:t>load_balancer</a:t>
            </a:r>
            <a:r>
              <a:rPr lang="en-US" dirty="0" smtClean="0"/>
              <a:t>' to run `sudo chef-client`. This is more efficient than targeting all of the nodes as we did before and more accurate than targeting the node2 "name:node2". </a:t>
            </a:r>
          </a:p>
          <a:p>
            <a:endParaRPr lang="en-US" dirty="0" smtClean="0"/>
          </a:p>
          <a:p>
            <a:r>
              <a:rPr lang="en-US" dirty="0" smtClean="0"/>
              <a:t>This ensures that all nodes that are also load balancers check in with the Chef Server--similar to how we are targeting only the web server nodes in the recipe.</a:t>
            </a: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5000282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Nothing should change externally. You may see some differences in the logs as the </a:t>
            </a:r>
            <a:r>
              <a:rPr lang="en-US" dirty="0" err="1" smtClean="0"/>
              <a:t>load_balancer</a:t>
            </a:r>
            <a:r>
              <a:rPr lang="en-US" dirty="0" smtClean="0"/>
              <a:t> configuration file might change the order of the two entries but the end results is that our load balancer node is still delivering traffic to our two web server nodes.</a:t>
            </a:r>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3311620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a:t>
            </a:r>
            <a:r>
              <a:rPr lang="en-US" baseline="0" dirty="0" smtClean="0"/>
              <a:t>these questions. </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"Terminate"</a:t>
            </a:r>
            <a:r>
              <a:rPr lang="en-US" baseline="0" dirty="0" smtClean="0"/>
              <a:t> here means to turn off the machine or have the cloud provider disable the machine so that it is no longer online and network addressable.</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smtClean="0"/>
              <a:t>Instructor Note: With large groups I often find it better to have individuals turn to the individuals around them, form groups of whatever size they feel comfortable, and have them take turns asking and answering the questions. When all the groups are done I then open the discussion up to the entire group allowing each group or individuals to share their answers.</a:t>
            </a:r>
            <a:endParaRPr lang="en-US" smtClean="0"/>
          </a:p>
          <a:p>
            <a:endParaRPr lang="en-US" dirty="0" smtClean="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543945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So far we have seen how Chef is able to manage the policy of the nodes within our infrastructure.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We have two web servers and one load</a:t>
            </a:r>
            <a:r>
              <a:rPr lang="en-US" sz="1200" baseline="0" dirty="0" smtClean="0">
                <a:solidFill>
                  <a:schemeClr val="tx1"/>
                </a:solidFill>
                <a:latin typeface="Arial" panose="020B0604020202020204" pitchFamily="34" charset="0"/>
                <a:cs typeface="Arial" panose="020B0604020202020204" pitchFamily="34" charset="0"/>
              </a:rPr>
              <a:t> </a:t>
            </a:r>
            <a:r>
              <a:rPr lang="en-US" sz="1200" dirty="0" smtClean="0">
                <a:solidFill>
                  <a:schemeClr val="tx1"/>
                </a:solidFill>
                <a:latin typeface="Arial" panose="020B0604020202020204" pitchFamily="34" charset="0"/>
                <a:cs typeface="Arial" panose="020B0604020202020204" pitchFamily="34" charset="0"/>
              </a:rPr>
              <a:t>balancer. As more customers come to our website we can continue scale up to meet that demand.</a:t>
            </a:r>
          </a:p>
          <a:p>
            <a:endParaRPr lang="en-US" sz="1200" b="0" i="0" kern="1200" dirty="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985445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To add new servers as load balancer members, we would need to bootstrap a new web server and then update our myhaproxy cookbook to include that new web server. But that seems dramatically inefficient to have to update a cookbook recipe.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A more ideal solution would be for the recipe to instead discover all of the web servers within our organization and automatically add them to</a:t>
            </a:r>
            <a:r>
              <a:rPr lang="en-US" sz="1200" baseline="0" dirty="0" smtClean="0">
                <a:solidFill>
                  <a:schemeClr val="tx1"/>
                </a:solidFill>
                <a:latin typeface="Arial" panose="020B0604020202020204" pitchFamily="34" charset="0"/>
                <a:cs typeface="Arial" panose="020B0604020202020204" pitchFamily="34" charset="0"/>
              </a:rPr>
              <a:t> a</a:t>
            </a:r>
            <a:r>
              <a:rPr lang="en-US" sz="1200" dirty="0" smtClean="0">
                <a:solidFill>
                  <a:schemeClr val="tx1"/>
                </a:solidFill>
                <a:latin typeface="Arial" panose="020B0604020202020204" pitchFamily="34" charset="0"/>
                <a:cs typeface="Arial" panose="020B0604020202020204" pitchFamily="34" charset="0"/>
              </a:rPr>
              <a:t> list of available members for our load</a:t>
            </a:r>
            <a:r>
              <a:rPr lang="en-US" sz="1200" baseline="0" dirty="0" smtClean="0">
                <a:solidFill>
                  <a:schemeClr val="tx1"/>
                </a:solidFill>
                <a:latin typeface="Arial" panose="020B0604020202020204" pitchFamily="34" charset="0"/>
                <a:cs typeface="Arial" panose="020B0604020202020204" pitchFamily="34" charset="0"/>
              </a:rPr>
              <a:t> balancer.</a:t>
            </a:r>
            <a:endParaRPr lang="en-US" sz="1200" b="0" i="0" kern="1200" dirty="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946975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The Chef Server maintains a representation of all the nodes within an infrastructure and provides a way for us to discover these systems through Search.</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Search is a service discovery tool that allows us to query the Chef Server across a few indexes. One such index is on our nodes.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60085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We can ask the Chef Server to return back to us all the nodes or a subset of nodes based on the query syntax that we provide it through the knife command `knife search` or within our recipes through the `search`</a:t>
            </a:r>
            <a:r>
              <a:rPr lang="en-US" sz="1200" baseline="0" dirty="0" smtClean="0">
                <a:solidFill>
                  <a:schemeClr val="tx1"/>
                </a:solidFill>
                <a:latin typeface="Arial" panose="020B0604020202020204" pitchFamily="34" charset="0"/>
                <a:cs typeface="Arial" panose="020B0604020202020204" pitchFamily="34" charset="0"/>
              </a:rPr>
              <a:t> method.</a:t>
            </a: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24223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been using a form of the search criteria already when we have employed the `knife ssh` command. The search criteria that we have been using up to this point is "*:*" which we explained matched every node within our </a:t>
            </a:r>
            <a:r>
              <a:rPr lang="en-US" sz="1200" dirty="0" smtClean="0">
                <a:solidFill>
                  <a:schemeClr val="tx1"/>
                </a:solidFill>
                <a:latin typeface="Arial" panose="020B0604020202020204" pitchFamily="34" charset="0"/>
                <a:cs typeface="Arial" panose="020B0604020202020204" pitchFamily="34" charset="0"/>
              </a:rPr>
              <a:t>infrastructure</a:t>
            </a:r>
            <a:r>
              <a:rPr lang="en-US" dirty="0" smtClean="0"/>
              <a:t>.</a:t>
            </a:r>
          </a:p>
          <a:p>
            <a:endParaRPr lang="en-US" dirty="0" smtClean="0"/>
          </a:p>
          <a:p>
            <a:r>
              <a:rPr lang="en-US" dirty="0" smtClean="0"/>
              <a:t>Querying and returning every node is not exactly what we need to solve our current problem. Scenario: We want only to return a subset of our nodes--only the nodes that are webservers.</a:t>
            </a:r>
          </a:p>
          <a:p>
            <a:endParaRPr lang="en-US" dirty="0" smtClean="0"/>
          </a:p>
          <a:p>
            <a:r>
              <a:rPr lang="en-US" dirty="0" smtClean="0"/>
              <a:t>Let's examine the search criteria more so we can understand how it works and how we can use it to find a subset of the nodes--only the nodes that are webservers.</a:t>
            </a: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125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141102">
              <a:buNone/>
            </a:pPr>
            <a:r>
              <a:rPr lang="en-US" sz="1200" dirty="0" smtClean="0"/>
              <a:t>A search query is comprised of two parts: the key and the search pattern. A search query has the following syntax:</a:t>
            </a:r>
          </a:p>
          <a:p>
            <a:pPr marL="0" lvl="0" indent="-141102">
              <a:buNone/>
            </a:pPr>
            <a:endParaRPr lang="en-US" sz="1200" dirty="0" smtClean="0"/>
          </a:p>
          <a:p>
            <a:pPr marL="0" lvl="0" indent="-141102">
              <a:buNone/>
            </a:pPr>
            <a:r>
              <a:rPr lang="en-US" sz="1200" dirty="0" smtClean="0">
                <a:solidFill>
                  <a:schemeClr val="accent1"/>
                </a:solidFill>
              </a:rPr>
              <a:t>key</a:t>
            </a:r>
            <a:r>
              <a:rPr lang="en-US" sz="1200" dirty="0" smtClean="0"/>
              <a:t>:search_pattern</a:t>
            </a:r>
          </a:p>
          <a:p>
            <a:pPr marL="0" lvl="0" indent="-141102">
              <a:buNone/>
            </a:pPr>
            <a:endParaRPr lang="en-US" sz="1200" dirty="0" smtClean="0"/>
          </a:p>
          <a:p>
            <a:pPr marL="0" lvl="0" indent="-141102">
              <a:buNone/>
            </a:pPr>
            <a:r>
              <a:rPr lang="en-US" sz="1200" dirty="0" smtClean="0"/>
              <a:t>...where key is a field name that is found in the JSON description of an indexable object on the Chef server (a role, node, client, environment, or data bag) and search_pattern defines what will be searched for.</a:t>
            </a:r>
          </a:p>
          <a:p>
            <a:pPr marL="0" marR="0" lvl="1" indent="0" algn="l" defTabSz="1219120" rtl="0" eaLnBrk="1" fontAlgn="auto" latinLnBrk="0" hangingPunct="1">
              <a:lnSpc>
                <a:spcPct val="90000"/>
              </a:lnSpc>
              <a:spcBef>
                <a:spcPts val="0"/>
              </a:spcBef>
              <a:spcAft>
                <a:spcPts val="444"/>
              </a:spcAft>
              <a:buClrTx/>
              <a:buSzTx/>
              <a:buNone/>
              <a:tabLst/>
              <a:defRPr/>
            </a:pPr>
            <a:endParaRPr lang="en-US" sz="1200" dirty="0">
              <a:latin typeface="Lucida Grande" charset="0"/>
              <a:cs typeface="Lucida Grande" charset="0"/>
              <a:sym typeface="Lucida Grande"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19201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141102">
              <a:buNone/>
            </a:pPr>
            <a:r>
              <a:rPr lang="en-US" sz="1200" dirty="0" smtClean="0">
                <a:latin typeface="Lucida Grande" charset="0"/>
                <a:cs typeface="Lucida Grande" charset="0"/>
                <a:sym typeface="Lucida Grande" charset="0"/>
              </a:rPr>
              <a:t>Search</a:t>
            </a:r>
            <a:r>
              <a:rPr lang="en-US" sz="1200" baseline="0" dirty="0" smtClean="0">
                <a:latin typeface="Lucida Grande" charset="0"/>
                <a:cs typeface="Lucida Grande" charset="0"/>
                <a:sym typeface="Lucida Grande" charset="0"/>
              </a:rPr>
              <a:t> within a recipe is done through a `search` method that is available within the recipe. </a:t>
            </a:r>
          </a:p>
          <a:p>
            <a:pPr marL="0" lvl="0" indent="-141102">
              <a:buNone/>
            </a:pPr>
            <a:endParaRPr lang="en-US" sz="1200" baseline="0" dirty="0" smtClean="0">
              <a:latin typeface="Lucida Grande" charset="0"/>
              <a:cs typeface="Lucida Grande" charset="0"/>
              <a:sym typeface="Lucida Grande" charset="0"/>
            </a:endParaRPr>
          </a:p>
          <a:p>
            <a:pPr marL="0" lvl="0" indent="-141102">
              <a:buNone/>
            </a:pPr>
            <a:r>
              <a:rPr lang="en-US" sz="1200" baseline="0" dirty="0" smtClean="0">
                <a:latin typeface="Lucida Grande" charset="0"/>
                <a:cs typeface="Lucida Grande" charset="0"/>
                <a:sym typeface="Lucida Grande" charset="0"/>
              </a:rPr>
              <a:t>The `search` method accepts two arguments. The first argument is a string or variable that contains the index or item to search on the Chef Server. These are: nodes; roles; and environments. The second argument is a string or variable that contains the search criteria to scope the results. This is using the notation </a:t>
            </a:r>
            <a:r>
              <a:rPr lang="uk-UA" sz="1200" baseline="0" dirty="0" smtClean="0">
                <a:latin typeface="Lucida Grande" charset="0"/>
                <a:cs typeface="Lucida Grande" charset="0"/>
                <a:sym typeface="Lucida Grande" charset="0"/>
              </a:rPr>
              <a:t>'</a:t>
            </a:r>
            <a:r>
              <a:rPr lang="en-US" sz="1200" baseline="0" dirty="0" err="1" smtClean="0">
                <a:latin typeface="Lucida Grande" charset="0"/>
                <a:cs typeface="Lucida Grande" charset="0"/>
                <a:sym typeface="Lucida Grande" charset="0"/>
              </a:rPr>
              <a:t>key:value</a:t>
            </a:r>
            <a:r>
              <a:rPr lang="uk-UA" sz="1200" baseline="0" dirty="0" smtClean="0">
                <a:latin typeface="Lucida Grande" charset="0"/>
                <a:cs typeface="Lucida Grande" charset="0"/>
                <a:sym typeface="Lucida Grande" charset="0"/>
              </a:rPr>
              <a:t>'</a:t>
            </a:r>
            <a:r>
              <a:rPr lang="en-US" sz="1200" baseline="0" dirty="0" smtClean="0">
                <a:latin typeface="Lucida Grande" charset="0"/>
                <a:cs typeface="Lucida Grande" charset="0"/>
                <a:sym typeface="Lucida Grande" charset="0"/>
              </a:rPr>
              <a:t>.</a:t>
            </a:r>
          </a:p>
          <a:p>
            <a:pPr marL="0" lvl="0" indent="-141102">
              <a:buNone/>
            </a:pPr>
            <a:endParaRPr lang="en-US" sz="1200" baseline="0" dirty="0" smtClean="0">
              <a:latin typeface="Lucida Grande" charset="0"/>
              <a:cs typeface="Lucida Grande" charset="0"/>
              <a:sym typeface="Lucida Grande" charset="0"/>
            </a:endParaRPr>
          </a:p>
          <a:p>
            <a:pPr marL="0" lvl="0" indent="-141102">
              <a:buNone/>
            </a:pPr>
            <a:r>
              <a:rPr lang="en-US" sz="1200" baseline="0" dirty="0" smtClean="0">
                <a:latin typeface="Lucida Grande" charset="0"/>
                <a:cs typeface="Lucida Grande" charset="0"/>
                <a:sym typeface="Lucida Grande" charset="0"/>
              </a:rPr>
              <a:t>The result of the search method is stored in a local variable that is named '</a:t>
            </a:r>
            <a:r>
              <a:rPr lang="en-US" sz="1200" baseline="0" dirty="0" err="1" smtClean="0">
                <a:latin typeface="Lucida Grande" charset="0"/>
                <a:cs typeface="Lucida Grande" charset="0"/>
                <a:sym typeface="Lucida Grande" charset="0"/>
              </a:rPr>
              <a:t>all_web_nodes</a:t>
            </a:r>
            <a:r>
              <a:rPr lang="en-US" sz="1200" baseline="0" dirty="0" smtClean="0">
                <a:latin typeface="Lucida Grande" charset="0"/>
                <a:cs typeface="Lucida Grande" charset="0"/>
                <a:sym typeface="Lucida Grande" charset="0"/>
              </a:rPr>
              <a:t>'. Variables within Ruby are created immediately when you assign them.</a:t>
            </a:r>
          </a:p>
          <a:p>
            <a:pPr marL="142866" lvl="1" indent="0">
              <a:buNone/>
            </a:pPr>
            <a:endParaRPr lang="en-US" sz="1200" dirty="0">
              <a:latin typeface="Lucida Grande" charset="0"/>
              <a:cs typeface="Lucida Grande" charset="0"/>
              <a:sym typeface="Lucida Grande"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972418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874434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85165"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pic>
        <p:nvPicPr>
          <p:cNvPr id="22" name="Picture 21"/>
          <p:cNvPicPr>
            <a:picLocks noChangeAspect="1"/>
          </p:cNvPicPr>
          <p:nvPr userDrawn="1"/>
        </p:nvPicPr>
        <p:blipFill>
          <a:blip r:embed="rId2"/>
          <a:stretch>
            <a:fillRect/>
          </a:stretch>
        </p:blipFill>
        <p:spPr>
          <a:xfrm>
            <a:off x="13101851" y="955744"/>
            <a:ext cx="2635015" cy="2122653"/>
          </a:xfrm>
          <a:prstGeom prst="rect">
            <a:avLst/>
          </a:prstGeom>
        </p:spPr>
      </p:pic>
    </p:spTree>
    <p:extLst>
      <p:ext uri="{BB962C8B-B14F-4D97-AF65-F5344CB8AC3E}">
        <p14:creationId xmlns:p14="http://schemas.microsoft.com/office/powerpoint/2010/main" val="14828748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6298733"/>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2680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72614376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6" name="object 41"/>
          <p:cNvSpPr txBox="1">
            <a:spLocks/>
          </p:cNvSpPr>
          <p:nvPr userDrawn="1"/>
        </p:nvSpPr>
        <p:spPr>
          <a:xfrm>
            <a:off x="762680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75849456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713607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944830" y="551454"/>
            <a:ext cx="1945151" cy="1972547"/>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3496" y="482873"/>
            <a:ext cx="2007985" cy="200798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theme" Target="../theme/theme1.xml"/><Relationship Id="rId24"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4"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image" Target="../media/image17.png"/><Relationship Id="rId5" Type="http://schemas.openxmlformats.org/officeDocument/2006/relationships/image" Target="../media/image18.png"/><Relationship Id="rId1" Type="http://schemas.openxmlformats.org/officeDocument/2006/relationships/slideLayout" Target="../slideLayouts/slideLayout2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4" Type="http://schemas.openxmlformats.org/officeDocument/2006/relationships/image" Target="../media/image19.png"/><Relationship Id="rId1" Type="http://schemas.openxmlformats.org/officeDocument/2006/relationships/slideLayout" Target="../slideLayouts/slideLayout22.xml"/><Relationship Id="rId2" Type="http://schemas.openxmlformats.org/officeDocument/2006/relationships/image" Target="../media/image17.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hyperlink" Target="https://docs.chef.io/chef_search.html" TargetMode="External"/><Relationship Id="rId4" Type="http://schemas.openxmlformats.org/officeDocument/2006/relationships/image" Target="../media/image12.png"/><Relationship Id="rId5" Type="http://schemas.openxmlformats.org/officeDocument/2006/relationships/hyperlink" Target="https://docs.chef.io/chef_search.html#search-indexes" TargetMode="External"/><Relationship Id="rId6" Type="http://schemas.openxmlformats.org/officeDocument/2006/relationships/image" Target="../media/image13.png"/><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4.png"/><Relationship Id="rId5" Type="http://schemas.openxmlformats.org/officeDocument/2006/relationships/image" Target="../media/image13.png"/><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Search</a:t>
            </a:r>
            <a:endParaRPr lang="en-US" dirty="0"/>
          </a:p>
        </p:txBody>
      </p:sp>
      <p:sp>
        <p:nvSpPr>
          <p:cNvPr id="3" name="Subtitle 2"/>
          <p:cNvSpPr>
            <a:spLocks noGrp="1"/>
          </p:cNvSpPr>
          <p:nvPr>
            <p:ph type="subTitle" idx="1"/>
          </p:nvPr>
        </p:nvSpPr>
        <p:spPr bwMode="auto">
          <a:xfrm>
            <a:off x="3013752" y="3451138"/>
            <a:ext cx="10972800" cy="554062"/>
          </a:xfrm>
        </p:spPr>
        <p:txBody>
          <a:bodyPr/>
          <a:lstStyle/>
          <a:p>
            <a:r>
              <a:rPr lang="en-US" dirty="0"/>
              <a:t>Update </a:t>
            </a:r>
            <a:r>
              <a:rPr lang="en-US" dirty="0" smtClean="0"/>
              <a:t>a Cookbook </a:t>
            </a:r>
            <a:r>
              <a:rPr lang="en-US" dirty="0"/>
              <a:t>to </a:t>
            </a:r>
            <a:r>
              <a:rPr lang="en-US" dirty="0" smtClean="0"/>
              <a:t>Dynamically Use Nodes </a:t>
            </a:r>
            <a:r>
              <a:rPr lang="en-US" dirty="0"/>
              <a:t>with the </a:t>
            </a:r>
            <a:r>
              <a:rPr lang="en-US" dirty="0" smtClean="0"/>
              <a:t>Web Role</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046722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Syntax within a Recipe</a:t>
            </a:r>
            <a:endParaRPr lang="en-US" dirty="0"/>
          </a:p>
        </p:txBody>
      </p:sp>
      <p:sp>
        <p:nvSpPr>
          <p:cNvPr id="3" name="Content Placeholder 2"/>
          <p:cNvSpPr>
            <a:spLocks noGrp="1"/>
          </p:cNvSpPr>
          <p:nvPr>
            <p:ph sz="quarter" idx="10"/>
          </p:nvPr>
        </p:nvSpPr>
        <p:spPr>
          <a:xfrm>
            <a:off x="609914" y="1348277"/>
            <a:ext cx="14934855" cy="1062473"/>
          </a:xfrm>
        </p:spPr>
        <p:txBody>
          <a:bodyPr>
            <a:normAutofit/>
          </a:bodyPr>
          <a:lstStyle/>
          <a:p>
            <a:r>
              <a:rPr lang="en-US" sz="4300" dirty="0" err="1">
                <a:latin typeface="Courier New" panose="02070309020205020404" pitchFamily="49" charset="0"/>
                <a:cs typeface="Courier New" panose="02070309020205020404" pitchFamily="49" charset="0"/>
              </a:rPr>
              <a:t>all_web_nodes</a:t>
            </a:r>
            <a:r>
              <a:rPr lang="en-US" sz="4300" dirty="0">
                <a:latin typeface="Courier New" panose="02070309020205020404" pitchFamily="49" charset="0"/>
                <a:cs typeface="Courier New" panose="02070309020205020404" pitchFamily="49" charset="0"/>
              </a:rPr>
              <a:t> = search</a:t>
            </a:r>
            <a:r>
              <a:rPr lang="en-US" sz="4300" dirty="0" smtClean="0">
                <a:latin typeface="Courier New" panose="02070309020205020404" pitchFamily="49" charset="0"/>
                <a:cs typeface="Courier New" panose="02070309020205020404" pitchFamily="49" charset="0"/>
              </a:rPr>
              <a:t>(</a:t>
            </a:r>
            <a:r>
              <a:rPr lang="uk-UA" sz="4300" dirty="0" smtClean="0">
                <a:latin typeface="Courier New" panose="02070309020205020404" pitchFamily="49" charset="0"/>
                <a:cs typeface="Courier New" panose="02070309020205020404" pitchFamily="49" charset="0"/>
              </a:rPr>
              <a:t>'</a:t>
            </a:r>
            <a:r>
              <a:rPr lang="en-US" sz="4300" dirty="0" smtClean="0">
                <a:latin typeface="Courier New" panose="02070309020205020404" pitchFamily="49" charset="0"/>
                <a:cs typeface="Courier New" panose="02070309020205020404" pitchFamily="49" charset="0"/>
              </a:rPr>
              <a:t>node</a:t>
            </a:r>
            <a:r>
              <a:rPr lang="uk-UA" sz="4300" dirty="0" smtClean="0">
                <a:latin typeface="Courier New" panose="02070309020205020404" pitchFamily="49" charset="0"/>
                <a:cs typeface="Courier New" panose="02070309020205020404" pitchFamily="49" charset="0"/>
              </a:rPr>
              <a:t>'</a:t>
            </a:r>
            <a:r>
              <a:rPr lang="en-US" sz="4300" dirty="0" smtClean="0">
                <a:latin typeface="Courier New" panose="02070309020205020404" pitchFamily="49" charset="0"/>
                <a:cs typeface="Courier New" panose="02070309020205020404" pitchFamily="49" charset="0"/>
              </a:rPr>
              <a:t>,</a:t>
            </a:r>
            <a:r>
              <a:rPr lang="uk-UA" sz="4300" dirty="0" smtClean="0">
                <a:latin typeface="Courier New" panose="02070309020205020404" pitchFamily="49" charset="0"/>
                <a:cs typeface="Courier New" panose="02070309020205020404" pitchFamily="49" charset="0"/>
              </a:rPr>
              <a:t>'</a:t>
            </a:r>
            <a:r>
              <a:rPr lang="en-US" sz="4300" dirty="0" err="1" smtClean="0">
                <a:latin typeface="Courier New" panose="02070309020205020404" pitchFamily="49" charset="0"/>
                <a:cs typeface="Courier New" panose="02070309020205020404" pitchFamily="49" charset="0"/>
              </a:rPr>
              <a:t>role:web</a:t>
            </a:r>
            <a:r>
              <a:rPr lang="uk-UA" sz="4300" dirty="0" smtClean="0">
                <a:latin typeface="Courier New" panose="02070309020205020404" pitchFamily="49" charset="0"/>
                <a:cs typeface="Courier New" panose="02070309020205020404" pitchFamily="49" charset="0"/>
              </a:rPr>
              <a:t>'</a:t>
            </a:r>
            <a:r>
              <a:rPr lang="en-US" sz="4300" dirty="0" smtClean="0">
                <a:latin typeface="Courier New" panose="02070309020205020404" pitchFamily="49" charset="0"/>
                <a:cs typeface="Courier New" panose="02070309020205020404" pitchFamily="49" charset="0"/>
              </a:rPr>
              <a:t>)</a:t>
            </a:r>
            <a:endParaRPr lang="en-US" sz="4300" dirty="0">
              <a:latin typeface="Courier New" panose="02070309020205020404" pitchFamily="49" charset="0"/>
              <a:cs typeface="Courier New" panose="02070309020205020404" pitchFamily="49" charset="0"/>
            </a:endParaRPr>
          </a:p>
          <a:p>
            <a:endParaRPr lang="en-US" sz="4800" dirty="0"/>
          </a:p>
        </p:txBody>
      </p:sp>
      <p:sp>
        <p:nvSpPr>
          <p:cNvPr id="5" name="Content Placeholder 4"/>
          <p:cNvSpPr>
            <a:spLocks noGrp="1"/>
          </p:cNvSpPr>
          <p:nvPr>
            <p:ph sz="quarter" idx="12"/>
          </p:nvPr>
        </p:nvSpPr>
        <p:spPr>
          <a:xfrm>
            <a:off x="609913" y="4066668"/>
            <a:ext cx="14934888" cy="3061897"/>
          </a:xfrm>
        </p:spPr>
        <p:txBody>
          <a:bodyPr/>
          <a:lstStyle/>
          <a:p>
            <a:r>
              <a:rPr lang="en-US" dirty="0" smtClean="0"/>
              <a:t>Search the Chef Server for all node objects that have the role equal to 'web' and store the results into a local variable named ''</a:t>
            </a:r>
            <a:r>
              <a:rPr lang="en-US" dirty="0" err="1" smtClean="0"/>
              <a:t>all_web_nodes</a:t>
            </a:r>
            <a:r>
              <a:rPr lang="en-US" dirty="0" smtClean="0"/>
              <a:t>'.</a:t>
            </a:r>
            <a:endParaRPr lang="en-US" dirty="0"/>
          </a:p>
        </p:txBody>
      </p:sp>
      <p:sp>
        <p:nvSpPr>
          <p:cNvPr id="22" name="Footer Placeholder 2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4" name="Slide Number Placeholder 3"/>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2996943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t>Hard Coding Example</a:t>
            </a:r>
            <a:endParaRPr lang="en-US" dirty="0"/>
          </a:p>
        </p:txBody>
      </p:sp>
      <p:sp>
        <p:nvSpPr>
          <p:cNvPr id="3" name="Content Placeholder 2"/>
          <p:cNvSpPr>
            <a:spLocks noGrp="1"/>
          </p:cNvSpPr>
          <p:nvPr>
            <p:ph sz="quarter" idx="10"/>
          </p:nvPr>
        </p:nvSpPr>
        <p:spPr>
          <a:xfrm>
            <a:off x="1121104" y="2113748"/>
            <a:ext cx="14423693" cy="5982038"/>
          </a:xfrm>
        </p:spPr>
        <p:txBody>
          <a:bodyPr>
            <a:normAutofit fontScale="70000" lnSpcReduction="20000"/>
          </a:bodyPr>
          <a:lstStyle/>
          <a:p>
            <a:r>
              <a:rPr lang="en-US" dirty="0">
                <a:latin typeface="Courier New" panose="02070309020205020404" pitchFamily="49" charset="0"/>
                <a:cs typeface="Courier New" panose="02070309020205020404" pitchFamily="49" charset="0"/>
              </a:rPr>
              <a:t>node.default['haproxy']['members'] = [{</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hostname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uk-UA" dirty="0" smtClean="0">
                <a:latin typeface="Courier New" panose="02070309020205020404" pitchFamily="49" charset="0"/>
                <a:cs typeface="Courier New" panose="02070309020205020404" pitchFamily="49" charset="0"/>
              </a:rPr>
              <a:t>'</a:t>
            </a:r>
            <a:r>
              <a:rPr lang="en-US" sz="3600" dirty="0" smtClean="0"/>
              <a:t>ec2-52-8-71-11.us-west-1.compute.amazonaws.com</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ipaddress</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uk-UA" dirty="0" smtClean="0">
                <a:latin typeface="Courier New" panose="02070309020205020404" pitchFamily="49" charset="0"/>
                <a:cs typeface="Courier New" panose="02070309020205020404" pitchFamily="49" charset="0"/>
              </a:rPr>
              <a:t>'</a:t>
            </a:r>
            <a:r>
              <a:rPr lang="en-US" sz="3600" dirty="0" smtClean="0"/>
              <a:t>52.8.71.11</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ssl_port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p>
          <a:p>
            <a:r>
              <a:rPr lang="en-US" dirty="0">
                <a:latin typeface="Courier New" panose="02070309020205020404" pitchFamily="49" charset="0"/>
                <a:cs typeface="Courier New" panose="02070309020205020404" pitchFamily="49" charset="0"/>
              </a:rPr>
              <a:t>  {</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hostname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=&gt; </a:t>
            </a:r>
            <a:r>
              <a:rPr lang="uk-UA" dirty="0" smtClean="0">
                <a:latin typeface="Courier New" panose="02070309020205020404" pitchFamily="49" charset="0"/>
                <a:cs typeface="Courier New" panose="02070309020205020404" pitchFamily="49" charset="0"/>
              </a:rPr>
              <a:t>'</a:t>
            </a:r>
            <a:r>
              <a:rPr lang="en-US" dirty="0" smtClean="0"/>
              <a:t>ec2-54-176-64-173.us-west-1.compute.amazonaws.com</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ipaddress</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uk-UA" dirty="0" smtClean="0">
                <a:latin typeface="Courier New" panose="02070309020205020404" pitchFamily="49" charset="0"/>
                <a:cs typeface="Courier New" panose="02070309020205020404" pitchFamily="49" charset="0"/>
              </a:rPr>
              <a:t>'</a:t>
            </a:r>
            <a:r>
              <a:rPr lang="en-US" dirty="0" smtClean="0"/>
              <a:t>54.175.46.48</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ssl_port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p>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err="1">
                <a:latin typeface="Courier New" panose="02070309020205020404" pitchFamily="49" charset="0"/>
                <a:cs typeface="Courier New" panose="02070309020205020404" pitchFamily="49" charset="0"/>
              </a:rPr>
              <a:t>include_recipe</a:t>
            </a: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haproxy</a:t>
            </a:r>
            <a:r>
              <a:rPr lang="en-US" dirty="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default</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a:latin typeface="Courier New" panose="02070309020205020404" pitchFamily="49" charset="0"/>
                <a:cs typeface="Courier New" panose="02070309020205020404" pitchFamily="49" charset="0"/>
              </a:rPr>
              <a:t>~/chef-repo/cookbooks/myhaproxy/recipes/default.rb</a:t>
            </a:r>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11</a:t>
            </a:fld>
            <a:endParaRPr lang="en-US" dirty="0"/>
          </a:p>
        </p:txBody>
      </p:sp>
      <p:sp>
        <p:nvSpPr>
          <p:cNvPr id="9" name="Rectangle 8"/>
          <p:cNvSpPr/>
          <p:nvPr/>
        </p:nvSpPr>
        <p:spPr bwMode="auto">
          <a:xfrm>
            <a:off x="4839629" y="2496807"/>
            <a:ext cx="9523142" cy="812392"/>
          </a:xfrm>
          <a:prstGeom prst="rect">
            <a:avLst/>
          </a:prstGeom>
          <a:solidFill>
            <a:srgbClr val="F18B21">
              <a:alpha val="30196"/>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10" name="Rectangle 9"/>
          <p:cNvSpPr/>
          <p:nvPr/>
        </p:nvSpPr>
        <p:spPr bwMode="auto">
          <a:xfrm>
            <a:off x="4839628" y="4980416"/>
            <a:ext cx="10415239" cy="869272"/>
          </a:xfrm>
          <a:prstGeom prst="rect">
            <a:avLst/>
          </a:prstGeom>
          <a:solidFill>
            <a:srgbClr val="F18B21">
              <a:alpha val="30196"/>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969712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051222" y="2464599"/>
            <a:ext cx="11935330" cy="884440"/>
          </a:xfrm>
        </p:spPr>
        <p:txBody>
          <a:bodyPr>
            <a:normAutofit fontScale="90000"/>
          </a:bodyPr>
          <a:lstStyle/>
          <a:p>
            <a:r>
              <a:rPr lang="en-US" dirty="0" smtClean="0"/>
              <a:t>GE: Dynamic Web Load Balancer</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Update the myhaproxy cookbook to dynamically use nodes with the web role</a:t>
            </a:r>
            <a:endParaRPr lang="en-US" dirty="0"/>
          </a:p>
        </p:txBody>
      </p:sp>
      <p:sp>
        <p:nvSpPr>
          <p:cNvPr id="4" name="Content Placeholder 3"/>
          <p:cNvSpPr>
            <a:spLocks noGrp="1"/>
          </p:cNvSpPr>
          <p:nvPr>
            <p:ph sz="quarter" idx="11"/>
          </p:nvPr>
        </p:nvSpPr>
        <p:spPr/>
        <p:txBody>
          <a:bodyPr>
            <a:normAutofit fontScale="92500" lnSpcReduction="10000"/>
          </a:bodyPr>
          <a:lstStyle/>
          <a:p>
            <a:r>
              <a:rPr lang="en-US" dirty="0" smtClean="0"/>
              <a:t>Every time we create a web node we need to update our load balancer (myhaproxy) cookbook. That doesn't feel right!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19688730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5719085"/>
          </a:xfrm>
        </p:spPr>
        <p:txBody>
          <a:bodyPr/>
          <a:lstStyle/>
          <a:p>
            <a:r>
              <a:rPr lang="en-US" dirty="0">
                <a:latin typeface="Courier New" panose="02070309020205020404" pitchFamily="49" charset="0"/>
                <a:cs typeface="Courier New" panose="02070309020205020404" pitchFamily="49" charset="0"/>
              </a:rPr>
              <a:t>node1:</a:t>
            </a:r>
          </a:p>
          <a:p>
            <a:r>
              <a:rPr lang="en-US" dirty="0">
                <a:latin typeface="Courier New" panose="02070309020205020404" pitchFamily="49" charset="0"/>
                <a:cs typeface="Courier New" panose="02070309020205020404" pitchFamily="49" charset="0"/>
              </a:rPr>
              <a:t>  cloud:</a:t>
            </a:r>
          </a:p>
          <a:p>
            <a:r>
              <a:rPr lang="en-US" dirty="0">
                <a:latin typeface="Courier New" panose="02070309020205020404" pitchFamily="49" charset="0"/>
                <a:cs typeface="Courier New" panose="02070309020205020404" pitchFamily="49" charset="0"/>
              </a:rPr>
              <a:t>    local_hostname:  ip-10-198-51-26.us-west-1.compute.internal</a:t>
            </a:r>
          </a:p>
          <a:p>
            <a:r>
              <a:rPr lang="en-US" dirty="0">
                <a:latin typeface="Courier New" panose="02070309020205020404" pitchFamily="49" charset="0"/>
                <a:cs typeface="Courier New" panose="02070309020205020404" pitchFamily="49" charset="0"/>
              </a:rPr>
              <a:t>    local_ipv4:      10.198.51.26</a:t>
            </a:r>
          </a:p>
          <a:p>
            <a:r>
              <a:rPr lang="en-US" dirty="0">
                <a:latin typeface="Courier New" panose="02070309020205020404" pitchFamily="49" charset="0"/>
                <a:cs typeface="Courier New" panose="02070309020205020404" pitchFamily="49" charset="0"/>
              </a:rPr>
              <a:t>    private_ips:     10.198.51.26</a:t>
            </a:r>
          </a:p>
          <a:p>
            <a:r>
              <a:rPr lang="en-US" dirty="0">
                <a:latin typeface="Courier New" panose="02070309020205020404" pitchFamily="49" charset="0"/>
                <a:cs typeface="Courier New" panose="02070309020205020404" pitchFamily="49" charset="0"/>
              </a:rPr>
              <a:t>    provider:        ec2</a:t>
            </a:r>
          </a:p>
          <a:p>
            <a:r>
              <a:rPr lang="en-US" dirty="0">
                <a:latin typeface="Courier New" panose="02070309020205020404" pitchFamily="49" charset="0"/>
                <a:cs typeface="Courier New" panose="02070309020205020404" pitchFamily="49" charset="0"/>
              </a:rPr>
              <a:t>    public_hostname: </a:t>
            </a:r>
            <a:r>
              <a:rPr lang="en-US" dirty="0" smtClean="0">
                <a:latin typeface="Courier New" panose="02070309020205020404" pitchFamily="49" charset="0"/>
                <a:cs typeface="Courier New" panose="02070309020205020404" pitchFamily="49" charset="0"/>
              </a:rPr>
              <a:t>ec2-204-236-155-223.us-west-1.compute.amazonaws.com</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public_ips:      204.236.155.223</a:t>
            </a:r>
          </a:p>
          <a:p>
            <a:r>
              <a:rPr lang="en-US" dirty="0">
                <a:latin typeface="Courier New" panose="02070309020205020404" pitchFamily="49" charset="0"/>
                <a:cs typeface="Courier New" panose="02070309020205020404" pitchFamily="49" charset="0"/>
              </a:rPr>
              <a:t>    public_ipv4:     204.236.155.223</a:t>
            </a:r>
          </a:p>
        </p:txBody>
      </p:sp>
      <p:sp>
        <p:nvSpPr>
          <p:cNvPr id="3" name="Title 2"/>
          <p:cNvSpPr>
            <a:spLocks noGrp="1"/>
          </p:cNvSpPr>
          <p:nvPr>
            <p:ph type="title"/>
          </p:nvPr>
        </p:nvSpPr>
        <p:spPr/>
        <p:txBody>
          <a:bodyPr/>
          <a:lstStyle/>
          <a:p>
            <a:r>
              <a:rPr lang="en-US" dirty="0" smtClean="0"/>
              <a:t>GE: Showing node1 Cloud Attributes</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node1 -a cloud</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109223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680174"/>
          </a:xfrm>
        </p:spPr>
        <p:txBody>
          <a:bodyPr/>
          <a:lstStyle/>
          <a:p>
            <a:r>
              <a:rPr lang="en-US" dirty="0">
                <a:latin typeface="Courier New" panose="02070309020205020404" pitchFamily="49" charset="0"/>
                <a:cs typeface="Courier New" panose="02070309020205020404" pitchFamily="49" charset="0"/>
              </a:rPr>
              <a:t>node3:</a:t>
            </a:r>
          </a:p>
          <a:p>
            <a:r>
              <a:rPr lang="en-US" dirty="0">
                <a:latin typeface="Courier New" panose="02070309020205020404" pitchFamily="49" charset="0"/>
                <a:cs typeface="Courier New" panose="02070309020205020404" pitchFamily="49" charset="0"/>
              </a:rPr>
              <a:t>  cloud:</a:t>
            </a:r>
          </a:p>
          <a:p>
            <a:r>
              <a:rPr lang="en-US" dirty="0">
                <a:latin typeface="Courier New" panose="02070309020205020404" pitchFamily="49" charset="0"/>
                <a:cs typeface="Courier New" panose="02070309020205020404" pitchFamily="49" charset="0"/>
              </a:rPr>
              <a:t>    local_hostname:  ip-10-197-105-148.us-west-1.compute.internal</a:t>
            </a:r>
          </a:p>
          <a:p>
            <a:r>
              <a:rPr lang="en-US" dirty="0">
                <a:latin typeface="Courier New" panose="02070309020205020404" pitchFamily="49" charset="0"/>
                <a:cs typeface="Courier New" panose="02070309020205020404" pitchFamily="49" charset="0"/>
              </a:rPr>
              <a:t>    local_ipv4:      10.197.105.148</a:t>
            </a:r>
          </a:p>
          <a:p>
            <a:r>
              <a:rPr lang="en-US" dirty="0">
                <a:latin typeface="Courier New" panose="02070309020205020404" pitchFamily="49" charset="0"/>
                <a:cs typeface="Courier New" panose="02070309020205020404" pitchFamily="49" charset="0"/>
              </a:rPr>
              <a:t>    private_ips:     10.197.105.148</a:t>
            </a:r>
          </a:p>
          <a:p>
            <a:r>
              <a:rPr lang="en-US" dirty="0">
                <a:latin typeface="Courier New" panose="02070309020205020404" pitchFamily="49" charset="0"/>
                <a:cs typeface="Courier New" panose="02070309020205020404" pitchFamily="49" charset="0"/>
              </a:rPr>
              <a:t>    provider:        ec2</a:t>
            </a:r>
          </a:p>
          <a:p>
            <a:r>
              <a:rPr lang="en-US" dirty="0">
                <a:latin typeface="Courier New" panose="02070309020205020404" pitchFamily="49" charset="0"/>
                <a:cs typeface="Courier New" panose="02070309020205020404" pitchFamily="49" charset="0"/>
              </a:rPr>
              <a:t>    public_hostname: </a:t>
            </a:r>
            <a:r>
              <a:rPr lang="en-US" dirty="0" smtClean="0">
                <a:latin typeface="Courier New" panose="02070309020205020404" pitchFamily="49" charset="0"/>
                <a:cs typeface="Courier New" panose="02070309020205020404" pitchFamily="49" charset="0"/>
              </a:rPr>
              <a:t>ec2-54-176-64-173.us-west-1.compute.amazonaws.com</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public_ips:      54.176.64.173</a:t>
            </a:r>
          </a:p>
          <a:p>
            <a:r>
              <a:rPr lang="en-US" dirty="0">
                <a:latin typeface="Courier New" panose="02070309020205020404" pitchFamily="49" charset="0"/>
                <a:cs typeface="Courier New" panose="02070309020205020404" pitchFamily="49" charset="0"/>
              </a:rPr>
              <a:t>    public_ipv4:     54.176.64.173</a:t>
            </a:r>
          </a:p>
        </p:txBody>
      </p:sp>
      <p:sp>
        <p:nvSpPr>
          <p:cNvPr id="3" name="Title 2"/>
          <p:cNvSpPr>
            <a:spLocks noGrp="1"/>
          </p:cNvSpPr>
          <p:nvPr>
            <p:ph type="title"/>
          </p:nvPr>
        </p:nvSpPr>
        <p:spPr/>
        <p:txBody>
          <a:bodyPr/>
          <a:lstStyle/>
          <a:p>
            <a:r>
              <a:rPr lang="en-US" dirty="0"/>
              <a:t>GE: Showing </a:t>
            </a:r>
            <a:r>
              <a:rPr lang="en-US" dirty="0" smtClean="0"/>
              <a:t>node3 </a:t>
            </a:r>
            <a:r>
              <a:rPr lang="en-US" dirty="0"/>
              <a:t>Cloud Attributes</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node3 -a cloud</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1899518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normAutofit/>
          </a:bodyPr>
          <a:lstStyle/>
          <a:p>
            <a:r>
              <a:rPr lang="en-US" dirty="0"/>
              <a:t>GE: </a:t>
            </a:r>
            <a:r>
              <a:rPr lang="en-US" dirty="0" smtClean="0"/>
              <a:t>Remove the Hard-coded Members</a:t>
            </a:r>
            <a:endParaRPr lang="en-US" dirty="0"/>
          </a:p>
        </p:txBody>
      </p:sp>
      <p:sp>
        <p:nvSpPr>
          <p:cNvPr id="3" name="Content Placeholder 2"/>
          <p:cNvSpPr>
            <a:spLocks noGrp="1"/>
          </p:cNvSpPr>
          <p:nvPr>
            <p:ph sz="quarter" idx="10"/>
          </p:nvPr>
        </p:nvSpPr>
        <p:spPr>
          <a:xfrm>
            <a:off x="1121104" y="2113747"/>
            <a:ext cx="14423693" cy="5915131"/>
          </a:xfrm>
        </p:spPr>
        <p:txBody>
          <a:bodyPr>
            <a:normAutofit fontScale="70000" lnSpcReduction="20000"/>
          </a:bodyPr>
          <a:lstStyle/>
          <a:p>
            <a:r>
              <a:rPr lang="en-US" dirty="0" err="1"/>
              <a:t>node.default</a:t>
            </a:r>
            <a:r>
              <a:rPr lang="en-US" dirty="0"/>
              <a:t>['haproxy']['members'] = [{</a:t>
            </a:r>
          </a:p>
          <a:p>
            <a:r>
              <a:rPr lang="en-US" dirty="0"/>
              <a:t>    </a:t>
            </a:r>
            <a:r>
              <a:rPr lang="uk-UA" dirty="0"/>
              <a:t>'</a:t>
            </a:r>
            <a:r>
              <a:rPr lang="en-US" dirty="0"/>
              <a:t>hostname</a:t>
            </a:r>
            <a:r>
              <a:rPr lang="uk-UA" dirty="0"/>
              <a:t>'</a:t>
            </a:r>
            <a:r>
              <a:rPr lang="en-US" dirty="0"/>
              <a:t>  =&gt; </a:t>
            </a:r>
            <a:r>
              <a:rPr lang="uk-UA" dirty="0"/>
              <a:t>'</a:t>
            </a:r>
            <a:r>
              <a:rPr lang="en-US" sz="3600" dirty="0"/>
              <a:t>ec2-52-8-71-11.us-west-1.compute.amazonaws.com</a:t>
            </a:r>
            <a:r>
              <a:rPr lang="uk-UA" dirty="0"/>
              <a:t>'</a:t>
            </a:r>
            <a:r>
              <a:rPr lang="en-US" dirty="0"/>
              <a:t>,</a:t>
            </a:r>
          </a:p>
          <a:p>
            <a:r>
              <a:rPr lang="en-US" dirty="0"/>
              <a:t>    </a:t>
            </a:r>
            <a:r>
              <a:rPr lang="uk-UA" dirty="0"/>
              <a:t>'</a:t>
            </a:r>
            <a:r>
              <a:rPr lang="en-US" dirty="0" err="1"/>
              <a:t>ipaddress</a:t>
            </a:r>
            <a:r>
              <a:rPr lang="uk-UA" dirty="0"/>
              <a:t>'</a:t>
            </a:r>
            <a:r>
              <a:rPr lang="en-US" dirty="0"/>
              <a:t> =&gt; </a:t>
            </a:r>
            <a:r>
              <a:rPr lang="uk-UA" dirty="0"/>
              <a:t>'</a:t>
            </a:r>
            <a:r>
              <a:rPr lang="en-US" sz="3600" dirty="0"/>
              <a:t>52.8.71.11</a:t>
            </a:r>
            <a:r>
              <a:rPr lang="uk-UA" dirty="0"/>
              <a:t>'</a:t>
            </a:r>
            <a:r>
              <a:rPr lang="en-US" dirty="0"/>
              <a:t>,</a:t>
            </a:r>
          </a:p>
          <a:p>
            <a:r>
              <a:rPr lang="en-US" dirty="0"/>
              <a:t>    </a:t>
            </a:r>
            <a:r>
              <a:rPr lang="uk-UA" dirty="0"/>
              <a:t>'</a:t>
            </a:r>
            <a:r>
              <a:rPr lang="en-US" dirty="0"/>
              <a:t>port</a:t>
            </a:r>
            <a:r>
              <a:rPr lang="uk-UA" dirty="0"/>
              <a:t>'</a:t>
            </a:r>
            <a:r>
              <a:rPr lang="en-US" dirty="0"/>
              <a:t> =&gt; 80,</a:t>
            </a:r>
          </a:p>
          <a:p>
            <a:r>
              <a:rPr lang="en-US" dirty="0"/>
              <a:t>    </a:t>
            </a:r>
            <a:r>
              <a:rPr lang="uk-UA" dirty="0"/>
              <a:t>'</a:t>
            </a:r>
            <a:r>
              <a:rPr lang="en-US" dirty="0" err="1"/>
              <a:t>ssl_port</a:t>
            </a:r>
            <a:r>
              <a:rPr lang="uk-UA" dirty="0"/>
              <a:t>'</a:t>
            </a:r>
            <a:r>
              <a:rPr lang="en-US" dirty="0"/>
              <a:t> =&gt; 80</a:t>
            </a:r>
          </a:p>
          <a:p>
            <a:r>
              <a:rPr lang="en-US" dirty="0"/>
              <a:t>  },</a:t>
            </a:r>
          </a:p>
          <a:p>
            <a:r>
              <a:rPr lang="en-US" dirty="0"/>
              <a:t>  {</a:t>
            </a:r>
          </a:p>
          <a:p>
            <a:r>
              <a:rPr lang="en-US" dirty="0"/>
              <a:t>    </a:t>
            </a:r>
            <a:r>
              <a:rPr lang="uk-UA" dirty="0"/>
              <a:t>'</a:t>
            </a:r>
            <a:r>
              <a:rPr lang="en-US" dirty="0"/>
              <a:t>hostname</a:t>
            </a:r>
            <a:r>
              <a:rPr lang="uk-UA" dirty="0"/>
              <a:t>'</a:t>
            </a:r>
            <a:r>
              <a:rPr lang="en-US" dirty="0"/>
              <a:t>  =&gt; </a:t>
            </a:r>
            <a:r>
              <a:rPr lang="uk-UA" dirty="0"/>
              <a:t>'</a:t>
            </a:r>
            <a:r>
              <a:rPr lang="en-US" dirty="0"/>
              <a:t>ec2-54-176-64-173.us-west-1.compute.amazonaws.com</a:t>
            </a:r>
            <a:r>
              <a:rPr lang="uk-UA" dirty="0"/>
              <a:t>'</a:t>
            </a:r>
            <a:r>
              <a:rPr lang="en-US" dirty="0"/>
              <a:t>,</a:t>
            </a:r>
          </a:p>
          <a:p>
            <a:r>
              <a:rPr lang="en-US" dirty="0"/>
              <a:t>    </a:t>
            </a:r>
            <a:r>
              <a:rPr lang="uk-UA" dirty="0"/>
              <a:t>'</a:t>
            </a:r>
            <a:r>
              <a:rPr lang="en-US" dirty="0" err="1"/>
              <a:t>ipaddress</a:t>
            </a:r>
            <a:r>
              <a:rPr lang="uk-UA" dirty="0"/>
              <a:t>'</a:t>
            </a:r>
            <a:r>
              <a:rPr lang="en-US" dirty="0"/>
              <a:t> =&gt; </a:t>
            </a:r>
            <a:r>
              <a:rPr lang="uk-UA" dirty="0"/>
              <a:t>'</a:t>
            </a:r>
            <a:r>
              <a:rPr lang="en-US" dirty="0"/>
              <a:t>54.175.46.48</a:t>
            </a:r>
            <a:r>
              <a:rPr lang="uk-UA" dirty="0"/>
              <a:t>'</a:t>
            </a:r>
            <a:r>
              <a:rPr lang="en-US" dirty="0"/>
              <a:t>,</a:t>
            </a:r>
          </a:p>
          <a:p>
            <a:r>
              <a:rPr lang="en-US" dirty="0"/>
              <a:t>    </a:t>
            </a:r>
            <a:r>
              <a:rPr lang="uk-UA" dirty="0"/>
              <a:t>'</a:t>
            </a:r>
            <a:r>
              <a:rPr lang="en-US" dirty="0"/>
              <a:t>port</a:t>
            </a:r>
            <a:r>
              <a:rPr lang="uk-UA" dirty="0"/>
              <a:t>'</a:t>
            </a:r>
            <a:r>
              <a:rPr lang="en-US" dirty="0"/>
              <a:t> =&gt; 80,</a:t>
            </a:r>
          </a:p>
          <a:p>
            <a:r>
              <a:rPr lang="en-US" dirty="0"/>
              <a:t>    </a:t>
            </a:r>
            <a:r>
              <a:rPr lang="uk-UA" dirty="0"/>
              <a:t>'</a:t>
            </a:r>
            <a:r>
              <a:rPr lang="en-US" dirty="0" err="1"/>
              <a:t>ssl_port</a:t>
            </a:r>
            <a:r>
              <a:rPr lang="uk-UA" dirty="0"/>
              <a:t>'</a:t>
            </a:r>
            <a:r>
              <a:rPr lang="en-US" dirty="0"/>
              <a:t> =&gt; 80</a:t>
            </a:r>
          </a:p>
          <a:p>
            <a:r>
              <a:rPr lang="en-US" dirty="0"/>
              <a:t>  }</a:t>
            </a:r>
          </a:p>
          <a:p>
            <a:r>
              <a:rPr lang="en-US" dirty="0"/>
              <a:t>]</a:t>
            </a:r>
          </a:p>
          <a:p>
            <a:r>
              <a:rPr lang="en-US" dirty="0" err="1" smtClean="0">
                <a:latin typeface="Courier New" panose="02070309020205020404" pitchFamily="49" charset="0"/>
                <a:cs typeface="Courier New" panose="02070309020205020404" pitchFamily="49" charset="0"/>
              </a:rPr>
              <a:t>include_recipe</a:t>
            </a:r>
            <a:r>
              <a:rPr lang="en-US" dirty="0" smtClean="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haproxy</a:t>
            </a:r>
            <a:r>
              <a:rPr lang="en-US" dirty="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default</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a:latin typeface="Courier New" panose="02070309020205020404" pitchFamily="49" charset="0"/>
                <a:cs typeface="Courier New" panose="02070309020205020404" pitchFamily="49" charset="0"/>
              </a:rPr>
              <a:t>~/chef-repo/cookbooks/myhaproxy/recipes/default.rb</a:t>
            </a:r>
          </a:p>
        </p:txBody>
      </p:sp>
      <p:sp>
        <p:nvSpPr>
          <p:cNvPr id="8" name="Text Placeholder 7"/>
          <p:cNvSpPr>
            <a:spLocks noGrp="1"/>
          </p:cNvSpPr>
          <p:nvPr>
            <p:ph type="body" sz="quarter" idx="12"/>
          </p:nvPr>
        </p:nvSpPr>
        <p:spPr>
          <a:xfrm>
            <a:off x="1124446" y="2121124"/>
            <a:ext cx="14404273" cy="5372496"/>
          </a:xfrm>
        </p:spPr>
        <p:txBody>
          <a:bodyPr/>
          <a:lstStyle/>
          <a:p>
            <a:endParaRPr lang="en-US" dirty="0"/>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4492343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 </a:t>
            </a:r>
            <a:r>
              <a:rPr lang="en-US" dirty="0" smtClean="0"/>
              <a:t>Use Search to Identify the Members</a:t>
            </a:r>
            <a:endParaRPr lang="en-US" dirty="0"/>
          </a:p>
        </p:txBody>
      </p:sp>
      <p:sp>
        <p:nvSpPr>
          <p:cNvPr id="3" name="Content Placeholder 2"/>
          <p:cNvSpPr>
            <a:spLocks noGrp="1"/>
          </p:cNvSpPr>
          <p:nvPr>
            <p:ph sz="quarter" idx="10"/>
          </p:nvPr>
        </p:nvSpPr>
        <p:spPr>
          <a:xfrm>
            <a:off x="1121104" y="2035927"/>
            <a:ext cx="14423693" cy="6298733"/>
          </a:xfrm>
        </p:spPr>
        <p:txBody>
          <a:bodyPr>
            <a:normAutofit/>
          </a:bodyPr>
          <a:lstStyle/>
          <a:p>
            <a:r>
              <a:rPr lang="en-US" sz="3200" dirty="0"/>
              <a:t>all_web_nodes = search</a:t>
            </a:r>
            <a:r>
              <a:rPr lang="en-US" sz="3200" dirty="0" smtClean="0"/>
              <a:t>(</a:t>
            </a:r>
            <a:r>
              <a:rPr lang="uk-UA" sz="3200" dirty="0" smtClean="0"/>
              <a:t>'</a:t>
            </a:r>
            <a:r>
              <a:rPr lang="en-US" sz="3200" dirty="0" smtClean="0"/>
              <a:t>node</a:t>
            </a:r>
            <a:r>
              <a:rPr lang="uk-UA" sz="3200" dirty="0" smtClean="0"/>
              <a:t>'</a:t>
            </a:r>
            <a:r>
              <a:rPr lang="en-US" sz="3200" dirty="0" smtClean="0"/>
              <a:t>,</a:t>
            </a:r>
            <a:r>
              <a:rPr lang="uk-UA" sz="3200" dirty="0" smtClean="0"/>
              <a:t>'</a:t>
            </a:r>
            <a:r>
              <a:rPr lang="en-US" sz="3200" dirty="0" err="1" smtClean="0"/>
              <a:t>role:web</a:t>
            </a:r>
            <a:r>
              <a:rPr lang="uk-UA" sz="3200" dirty="0" smtClean="0"/>
              <a:t>'</a:t>
            </a:r>
            <a:r>
              <a:rPr lang="en-US" sz="3200" dirty="0" smtClean="0"/>
              <a:t>)</a:t>
            </a:r>
            <a:endParaRPr lang="en-US" sz="3200" dirty="0"/>
          </a:p>
          <a:p>
            <a:endParaRPr lang="en-US" sz="3200" dirty="0" smtClean="0"/>
          </a:p>
          <a:p>
            <a:r>
              <a:rPr lang="en-US" sz="3200" dirty="0"/>
              <a:t>#TODO: </a:t>
            </a:r>
            <a:r>
              <a:rPr lang="en-US" sz="3200" dirty="0" smtClean="0"/>
              <a:t>Convert all found nodes into hashes with </a:t>
            </a:r>
            <a:r>
              <a:rPr lang="en-US" sz="3200" dirty="0" err="1" smtClean="0"/>
              <a:t>ipaddress</a:t>
            </a:r>
            <a:r>
              <a:rPr lang="en-US" sz="3200" dirty="0" smtClean="0"/>
              <a:t>, </a:t>
            </a:r>
          </a:p>
          <a:p>
            <a:r>
              <a:rPr lang="en-US" sz="3200" dirty="0" smtClean="0"/>
              <a:t>#      hostname, port, </a:t>
            </a:r>
            <a:r>
              <a:rPr lang="en-US" sz="3200" dirty="0" err="1" smtClean="0"/>
              <a:t>ssl_port</a:t>
            </a:r>
            <a:endParaRPr lang="en-US" sz="3200" dirty="0"/>
          </a:p>
          <a:p>
            <a:r>
              <a:rPr lang="en-US" sz="3200" dirty="0" smtClean="0"/>
              <a:t>#TODO: Assign all the hashes to the node's haproxy members </a:t>
            </a:r>
          </a:p>
          <a:p>
            <a:r>
              <a:rPr lang="en-US" sz="3200" dirty="0" smtClean="0"/>
              <a:t>#      attribute.</a:t>
            </a:r>
            <a:endParaRPr lang="en-US" sz="3200" dirty="0"/>
          </a:p>
          <a:p>
            <a:endParaRPr lang="en-US" sz="3200" dirty="0"/>
          </a:p>
          <a:p>
            <a:r>
              <a:rPr lang="en-US" sz="3200" dirty="0" err="1"/>
              <a:t>include_recipe</a:t>
            </a:r>
            <a:r>
              <a:rPr lang="en-US" sz="3200" dirty="0"/>
              <a:t> </a:t>
            </a:r>
            <a:r>
              <a:rPr lang="uk-UA" sz="3200" dirty="0" smtClean="0"/>
              <a:t>'</a:t>
            </a:r>
            <a:r>
              <a:rPr lang="en-US" sz="3200" dirty="0" smtClean="0"/>
              <a:t>haproxy</a:t>
            </a:r>
            <a:r>
              <a:rPr lang="en-US" sz="3200" dirty="0"/>
              <a:t>::</a:t>
            </a:r>
            <a:r>
              <a:rPr lang="en-US" sz="3200" dirty="0" smtClean="0"/>
              <a:t>default</a:t>
            </a:r>
            <a:r>
              <a:rPr lang="uk-UA" sz="3200" dirty="0" smtClean="0"/>
              <a:t>'</a:t>
            </a:r>
            <a:endParaRPr lang="en-US" sz="32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~/chef-repo/cookbooks/myhaproxy/recipes/default.rb</a:t>
            </a:r>
            <a:endParaRPr lang="en-US" dirty="0">
              <a:latin typeface="Courier New" panose="02070309020205020404" pitchFamily="49" charset="0"/>
              <a:cs typeface="Courier New" panose="02070309020205020404" pitchFamily="49" charset="0"/>
            </a:endParaRPr>
          </a:p>
        </p:txBody>
      </p:sp>
      <p:sp>
        <p:nvSpPr>
          <p:cNvPr id="7" name="Text Placeholder 6"/>
          <p:cNvSpPr>
            <a:spLocks noGrp="1"/>
          </p:cNvSpPr>
          <p:nvPr>
            <p:ph type="body" sz="quarter" idx="13"/>
          </p:nvPr>
        </p:nvSpPr>
        <p:spPr>
          <a:xfrm>
            <a:off x="1135042" y="2023310"/>
            <a:ext cx="14404273" cy="828115"/>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1875338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Creating an Array to Store the Converted </a:t>
            </a:r>
            <a:r>
              <a:rPr lang="en-US" sz="4800" dirty="0"/>
              <a:t>M</a:t>
            </a:r>
            <a:r>
              <a:rPr lang="en-US" sz="4800" dirty="0" smtClean="0"/>
              <a:t>embers</a:t>
            </a:r>
            <a:endParaRPr lang="en-US" sz="4800" dirty="0"/>
          </a:p>
        </p:txBody>
      </p:sp>
      <p:sp>
        <p:nvSpPr>
          <p:cNvPr id="3" name="Content Placeholder 2"/>
          <p:cNvSpPr>
            <a:spLocks noGrp="1"/>
          </p:cNvSpPr>
          <p:nvPr>
            <p:ph sz="quarter" idx="10"/>
          </p:nvPr>
        </p:nvSpPr>
        <p:spPr>
          <a:xfrm>
            <a:off x="1121104" y="2035927"/>
            <a:ext cx="14423693" cy="6298733"/>
          </a:xfrm>
        </p:spPr>
        <p:txBody>
          <a:bodyPr>
            <a:noAutofit/>
          </a:bodyPr>
          <a:lstStyle/>
          <a:p>
            <a:r>
              <a:rPr lang="en-US" sz="3200" dirty="0">
                <a:latin typeface="Courier New" panose="02070309020205020404" pitchFamily="49" charset="0"/>
                <a:cs typeface="Courier New" panose="02070309020205020404" pitchFamily="49" charset="0"/>
              </a:rPr>
              <a:t>all_web_nodes = search</a:t>
            </a:r>
            <a:r>
              <a:rPr lang="en-US" sz="3200" dirty="0" smtClean="0">
                <a:latin typeface="Courier New" panose="02070309020205020404" pitchFamily="49" charset="0"/>
                <a:cs typeface="Courier New" panose="02070309020205020404" pitchFamily="49" charset="0"/>
              </a:rPr>
              <a:t>(</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node</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a:t>
            </a:r>
            <a:r>
              <a:rPr lang="uk-UA" sz="3200" dirty="0" smtClean="0">
                <a:latin typeface="Courier New" panose="02070309020205020404" pitchFamily="49" charset="0"/>
                <a:cs typeface="Courier New" panose="02070309020205020404" pitchFamily="49" charset="0"/>
              </a:rPr>
              <a:t>'</a:t>
            </a:r>
            <a:r>
              <a:rPr lang="en-US" sz="3200" dirty="0" err="1" smtClean="0">
                <a:latin typeface="Courier New" panose="02070309020205020404" pitchFamily="49" charset="0"/>
                <a:cs typeface="Courier New" panose="02070309020205020404" pitchFamily="49" charset="0"/>
              </a:rPr>
              <a:t>role:web</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a:t>
            </a:r>
            <a:endParaRPr lang="en-US" sz="3200" dirty="0">
              <a:latin typeface="Courier New" panose="02070309020205020404" pitchFamily="49" charset="0"/>
              <a:cs typeface="Courier New" panose="02070309020205020404" pitchFamily="49" charset="0"/>
            </a:endParaRPr>
          </a:p>
          <a:p>
            <a:endParaRPr lang="en-US" sz="3200" dirty="0">
              <a:latin typeface="Courier New" panose="02070309020205020404" pitchFamily="49" charset="0"/>
              <a:cs typeface="Courier New" panose="02070309020205020404" pitchFamily="49" charset="0"/>
            </a:endParaRPr>
          </a:p>
          <a:p>
            <a:r>
              <a:rPr lang="en-US" sz="3200" dirty="0" smtClean="0">
                <a:latin typeface="Courier New" panose="02070309020205020404" pitchFamily="49" charset="0"/>
                <a:cs typeface="Courier New" panose="02070309020205020404" pitchFamily="49" charset="0"/>
              </a:rPr>
              <a:t>members = []</a:t>
            </a:r>
          </a:p>
          <a:p>
            <a:endParaRPr lang="en-US" sz="3200" dirty="0" smtClean="0">
              <a:latin typeface="Courier New" panose="02070309020205020404" pitchFamily="49" charset="0"/>
              <a:cs typeface="Courier New" panose="02070309020205020404" pitchFamily="49" charset="0"/>
            </a:endParaRPr>
          </a:p>
          <a:p>
            <a:r>
              <a:rPr lang="en-US" sz="3200" dirty="0"/>
              <a:t>#TODO: Convert all found nodes into hashes with </a:t>
            </a:r>
            <a:r>
              <a:rPr lang="en-US" sz="3200" dirty="0" err="1"/>
              <a:t>ipaddress</a:t>
            </a:r>
            <a:r>
              <a:rPr lang="en-US" sz="3200" dirty="0"/>
              <a:t>, </a:t>
            </a:r>
          </a:p>
          <a:p>
            <a:r>
              <a:rPr lang="en-US" sz="3200" dirty="0"/>
              <a:t>#      hostname, port, </a:t>
            </a:r>
            <a:r>
              <a:rPr lang="en-US" sz="3200" dirty="0" err="1"/>
              <a:t>ssl_port</a:t>
            </a:r>
            <a:endParaRPr lang="en-US" sz="3200" dirty="0"/>
          </a:p>
          <a:p>
            <a:endParaRPr lang="en-US" sz="3200" dirty="0" smtClean="0">
              <a:latin typeface="Courier New" panose="02070309020205020404" pitchFamily="49" charset="0"/>
              <a:cs typeface="Courier New" panose="02070309020205020404" pitchFamily="49" charset="0"/>
            </a:endParaRPr>
          </a:p>
          <a:p>
            <a:r>
              <a:rPr lang="en-US" sz="3200" dirty="0" err="1" smtClean="0">
                <a:latin typeface="Courier New" panose="02070309020205020404" pitchFamily="49" charset="0"/>
                <a:cs typeface="Courier New" panose="02070309020205020404" pitchFamily="49" charset="0"/>
              </a:rPr>
              <a:t>node.default</a:t>
            </a:r>
            <a:r>
              <a:rPr lang="en-US" sz="3200" dirty="0" smtClean="0">
                <a:latin typeface="Courier New" panose="02070309020205020404" pitchFamily="49" charset="0"/>
                <a:cs typeface="Courier New" panose="02070309020205020404" pitchFamily="49" charset="0"/>
              </a:rPr>
              <a:t>['</a:t>
            </a:r>
            <a:r>
              <a:rPr lang="en-US" sz="3200" dirty="0" err="1" smtClean="0">
                <a:latin typeface="Courier New" panose="02070309020205020404" pitchFamily="49" charset="0"/>
                <a:cs typeface="Courier New" panose="02070309020205020404" pitchFamily="49" charset="0"/>
              </a:rPr>
              <a:t>haproxy</a:t>
            </a:r>
            <a:r>
              <a:rPr lang="en-US" sz="3200" dirty="0" smtClean="0">
                <a:latin typeface="Courier New" panose="02070309020205020404" pitchFamily="49" charset="0"/>
                <a:cs typeface="Courier New" panose="02070309020205020404" pitchFamily="49" charset="0"/>
              </a:rPr>
              <a:t>']['members'] = members</a:t>
            </a:r>
          </a:p>
          <a:p>
            <a:endParaRPr lang="en-US" sz="3200" dirty="0" smtClean="0">
              <a:latin typeface="Courier New" panose="02070309020205020404" pitchFamily="49" charset="0"/>
              <a:cs typeface="Courier New" panose="02070309020205020404" pitchFamily="49" charset="0"/>
            </a:endParaRPr>
          </a:p>
          <a:p>
            <a:r>
              <a:rPr lang="en-US" sz="3200" dirty="0" err="1" smtClean="0">
                <a:latin typeface="Courier New" panose="02070309020205020404" pitchFamily="49" charset="0"/>
                <a:cs typeface="Courier New" panose="02070309020205020404" pitchFamily="49" charset="0"/>
              </a:rPr>
              <a:t>include_recipe</a:t>
            </a:r>
            <a:r>
              <a:rPr lang="en-US" sz="3200" dirty="0" smtClean="0">
                <a:latin typeface="Courier New" panose="02070309020205020404" pitchFamily="49" charset="0"/>
                <a:cs typeface="Courier New" panose="02070309020205020404" pitchFamily="49" charset="0"/>
              </a:rPr>
              <a:t> </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haproxy::default</a:t>
            </a:r>
            <a:r>
              <a:rPr lang="uk-UA" sz="3200" dirty="0" smtClean="0">
                <a:latin typeface="Courier New" panose="02070309020205020404" pitchFamily="49" charset="0"/>
                <a:cs typeface="Courier New" panose="02070309020205020404" pitchFamily="49" charset="0"/>
              </a:rPr>
              <a:t>'</a:t>
            </a:r>
            <a:endParaRPr lang="en-US" sz="3200"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~/chef-repo/cookbooks/myhaproxy/recipes/default.rb</a:t>
            </a:r>
            <a:endParaRPr lang="en-US" dirty="0">
              <a:latin typeface="Courier New" panose="02070309020205020404" pitchFamily="49" charset="0"/>
              <a:cs typeface="Courier New" panose="02070309020205020404" pitchFamily="49" charset="0"/>
            </a:endParaRPr>
          </a:p>
        </p:txBody>
      </p:sp>
      <p:sp>
        <p:nvSpPr>
          <p:cNvPr id="7" name="Text Placeholder 6"/>
          <p:cNvSpPr>
            <a:spLocks noGrp="1"/>
          </p:cNvSpPr>
          <p:nvPr>
            <p:ph type="body" sz="quarter" idx="13"/>
          </p:nvPr>
        </p:nvSpPr>
        <p:spPr>
          <a:xfrm>
            <a:off x="1135042" y="3166945"/>
            <a:ext cx="14404273" cy="3635299"/>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3199611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Populating the Members with Each </a:t>
            </a:r>
            <a:r>
              <a:rPr lang="en-US" sz="4800" dirty="0"/>
              <a:t>N</a:t>
            </a:r>
            <a:r>
              <a:rPr lang="en-US" sz="4800" dirty="0" smtClean="0"/>
              <a:t>ew </a:t>
            </a:r>
            <a:r>
              <a:rPr lang="en-US" sz="4800" dirty="0"/>
              <a:t>M</a:t>
            </a:r>
            <a:r>
              <a:rPr lang="en-US" sz="4800" dirty="0" smtClean="0"/>
              <a:t>ember</a:t>
            </a:r>
            <a:endParaRPr lang="en-US" sz="4800" dirty="0"/>
          </a:p>
        </p:txBody>
      </p:sp>
      <p:sp>
        <p:nvSpPr>
          <p:cNvPr id="3" name="Content Placeholder 2"/>
          <p:cNvSpPr>
            <a:spLocks noGrp="1"/>
          </p:cNvSpPr>
          <p:nvPr>
            <p:ph sz="quarter" idx="10"/>
          </p:nvPr>
        </p:nvSpPr>
        <p:spPr>
          <a:xfrm>
            <a:off x="1121104" y="2035927"/>
            <a:ext cx="14423693" cy="6298733"/>
          </a:xfrm>
        </p:spPr>
        <p:txBody>
          <a:bodyPr>
            <a:normAutofit fontScale="70000" lnSpcReduction="20000"/>
          </a:bodyPr>
          <a:lstStyle/>
          <a:p>
            <a:r>
              <a:rPr lang="en-US" dirty="0" err="1">
                <a:latin typeface="Courier New" panose="02070309020205020404" pitchFamily="49" charset="0"/>
                <a:cs typeface="Courier New" panose="02070309020205020404" pitchFamily="49" charset="0"/>
              </a:rPr>
              <a:t>all_web_nodes</a:t>
            </a:r>
            <a:r>
              <a:rPr lang="en-US" dirty="0">
                <a:latin typeface="Courier New" panose="02070309020205020404" pitchFamily="49" charset="0"/>
                <a:cs typeface="Courier New" panose="02070309020205020404" pitchFamily="49" charset="0"/>
              </a:rPr>
              <a:t> = search</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node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role:web</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members = []</a:t>
            </a:r>
          </a:p>
          <a:p>
            <a:endParaRPr lang="en-US" dirty="0" smtClean="0">
              <a:latin typeface="Courier New" panose="02070309020205020404" pitchFamily="49" charset="0"/>
              <a:cs typeface="Courier New" panose="02070309020205020404" pitchFamily="49" charset="0"/>
            </a:endParaRPr>
          </a:p>
          <a:p>
            <a:r>
              <a:rPr lang="en-US" dirty="0" err="1" smtClean="0">
                <a:latin typeface="Courier New" panose="02070309020205020404" pitchFamily="49" charset="0"/>
                <a:cs typeface="Courier New" panose="02070309020205020404" pitchFamily="49" charset="0"/>
              </a:rPr>
              <a:t>all_web_nodes.each</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do |</a:t>
            </a:r>
            <a:r>
              <a:rPr lang="en-US" dirty="0" err="1">
                <a:latin typeface="Courier New" panose="02070309020205020404" pitchFamily="49" charset="0"/>
                <a:cs typeface="Courier New" panose="02070309020205020404" pitchFamily="49" charset="0"/>
              </a:rPr>
              <a:t>web_node</a:t>
            </a:r>
            <a:r>
              <a:rPr lang="en-US" dirty="0">
                <a:latin typeface="Courier New" panose="02070309020205020404" pitchFamily="49" charset="0"/>
                <a:cs typeface="Courier New" panose="02070309020205020404" pitchFamily="49" charset="0"/>
              </a:rPr>
              <a:t>|</a:t>
            </a:r>
          </a:p>
          <a:p>
            <a:r>
              <a:rPr lang="en-US" dirty="0" smtClean="0">
                <a:latin typeface="Courier New" panose="02070309020205020404" pitchFamily="49" charset="0"/>
                <a:cs typeface="Courier New" panose="02070309020205020404" pitchFamily="49" charset="0"/>
              </a:rPr>
              <a:t>  member = {}</a:t>
            </a:r>
            <a:endParaRPr lang="en-US" dirty="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  # </a:t>
            </a:r>
            <a:r>
              <a:rPr lang="en-US" dirty="0">
                <a:latin typeface="Courier New" panose="02070309020205020404" pitchFamily="49" charset="0"/>
                <a:cs typeface="Courier New" panose="02070309020205020404" pitchFamily="49" charset="0"/>
              </a:rPr>
              <a:t>TODO: </a:t>
            </a:r>
            <a:r>
              <a:rPr lang="en-US" dirty="0" smtClean="0">
                <a:latin typeface="Courier New" panose="02070309020205020404" pitchFamily="49" charset="0"/>
                <a:cs typeface="Courier New" panose="02070309020205020404" pitchFamily="49" charset="0"/>
              </a:rPr>
              <a:t>Populate the hash with hostname, </a:t>
            </a:r>
            <a:r>
              <a:rPr lang="en-US" dirty="0" err="1" smtClean="0">
                <a:latin typeface="Courier New" panose="02070309020205020404" pitchFamily="49" charset="0"/>
                <a:cs typeface="Courier New" panose="02070309020205020404" pitchFamily="49" charset="0"/>
              </a:rPr>
              <a:t>ipaddress</a:t>
            </a:r>
            <a:r>
              <a:rPr lang="en-US" dirty="0" smtClean="0">
                <a:latin typeface="Courier New" panose="02070309020205020404" pitchFamily="49" charset="0"/>
                <a:cs typeface="Courier New" panose="02070309020205020404" pitchFamily="49" charset="0"/>
              </a:rPr>
              <a:t>, port, and </a:t>
            </a:r>
          </a:p>
          <a:p>
            <a:r>
              <a:rPr lang="en-US" dirty="0"/>
              <a:t> </a:t>
            </a:r>
            <a:r>
              <a:rPr lang="en-US" dirty="0" smtClean="0"/>
              <a:t> #       </a:t>
            </a:r>
            <a:r>
              <a:rPr lang="en-US" dirty="0" err="1" smtClean="0">
                <a:latin typeface="Courier New" panose="02070309020205020404" pitchFamily="49" charset="0"/>
                <a:cs typeface="Courier New" panose="02070309020205020404" pitchFamily="49" charset="0"/>
              </a:rPr>
              <a:t>ssl_port</a:t>
            </a:r>
            <a:endParaRPr lang="en-US" dirty="0" smtClean="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  </a:t>
            </a:r>
            <a:r>
              <a:rPr lang="en-US" dirty="0" err="1" smtClean="0">
                <a:latin typeface="Courier New" panose="02070309020205020404" pitchFamily="49" charset="0"/>
                <a:cs typeface="Courier New" panose="02070309020205020404" pitchFamily="49" charset="0"/>
              </a:rPr>
              <a:t>members.push</a:t>
            </a:r>
            <a:r>
              <a:rPr lang="en-US" dirty="0" smtClean="0">
                <a:latin typeface="Courier New" panose="02070309020205020404" pitchFamily="49" charset="0"/>
                <a:cs typeface="Courier New" panose="02070309020205020404" pitchFamily="49" charset="0"/>
              </a:rPr>
              <a:t>(member</a:t>
            </a:r>
            <a:r>
              <a:rPr lang="en-US" dirty="0">
                <a:latin typeface="Courier New" panose="02070309020205020404" pitchFamily="49" charset="0"/>
                <a:cs typeface="Courier New" panose="02070309020205020404" pitchFamily="49" charset="0"/>
              </a:rPr>
              <a:t>)</a:t>
            </a:r>
          </a:p>
          <a:p>
            <a:r>
              <a:rPr lang="en-US" dirty="0" smtClean="0">
                <a:latin typeface="Courier New" panose="02070309020205020404" pitchFamily="49" charset="0"/>
                <a:cs typeface="Courier New" panose="02070309020205020404" pitchFamily="49" charset="0"/>
              </a:rPr>
              <a:t>end</a:t>
            </a:r>
          </a:p>
          <a:p>
            <a:endParaRPr lang="en-US" dirty="0" smtClean="0">
              <a:latin typeface="Courier New" panose="02070309020205020404" pitchFamily="49" charset="0"/>
              <a:cs typeface="Courier New" panose="02070309020205020404" pitchFamily="49" charset="0"/>
            </a:endParaRPr>
          </a:p>
          <a:p>
            <a:r>
              <a:rPr lang="en-US" dirty="0" err="1" smtClean="0">
                <a:latin typeface="Courier New" panose="02070309020205020404" pitchFamily="49" charset="0"/>
                <a:cs typeface="Courier New" panose="02070309020205020404" pitchFamily="49" charset="0"/>
              </a:rPr>
              <a:t>node.default</a:t>
            </a:r>
            <a:r>
              <a:rPr lang="en-US" dirty="0">
                <a:latin typeface="Courier New" panose="02070309020205020404" pitchFamily="49" charset="0"/>
                <a:cs typeface="Courier New" panose="02070309020205020404" pitchFamily="49" charset="0"/>
              </a:rPr>
              <a:t>['haproxy']['members'] = members</a:t>
            </a:r>
          </a:p>
          <a:p>
            <a:endParaRPr lang="en-US" dirty="0">
              <a:latin typeface="Courier New" panose="02070309020205020404" pitchFamily="49" charset="0"/>
              <a:cs typeface="Courier New" panose="02070309020205020404" pitchFamily="49" charset="0"/>
            </a:endParaRPr>
          </a:p>
          <a:p>
            <a:r>
              <a:rPr lang="en-US" dirty="0" err="1">
                <a:latin typeface="Courier New" panose="02070309020205020404" pitchFamily="49" charset="0"/>
                <a:cs typeface="Courier New" panose="02070309020205020404" pitchFamily="49" charset="0"/>
              </a:rPr>
              <a:t>include_recipe</a:t>
            </a: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haproxy</a:t>
            </a:r>
            <a:r>
              <a:rPr lang="en-US" dirty="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default</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a:latin typeface="Courier New" panose="02070309020205020404" pitchFamily="49" charset="0"/>
                <a:cs typeface="Courier New" panose="02070309020205020404" pitchFamily="49" charset="0"/>
              </a:rPr>
              <a:t>~/chef-repo/cookbooks/</a:t>
            </a:r>
            <a:r>
              <a:rPr lang="en-US" dirty="0" err="1">
                <a:latin typeface="Courier New" panose="02070309020205020404" pitchFamily="49" charset="0"/>
                <a:cs typeface="Courier New" panose="02070309020205020404" pitchFamily="49" charset="0"/>
              </a:rPr>
              <a:t>myhaproxy</a:t>
            </a:r>
            <a:r>
              <a:rPr lang="en-US" dirty="0">
                <a:latin typeface="Courier New" panose="02070309020205020404" pitchFamily="49" charset="0"/>
                <a:cs typeface="Courier New" panose="02070309020205020404" pitchFamily="49" charset="0"/>
              </a:rPr>
              <a:t>/recipes/</a:t>
            </a:r>
            <a:r>
              <a:rPr lang="en-US" dirty="0" err="1" smtClean="0">
                <a:latin typeface="Courier New" panose="02070309020205020404" pitchFamily="49" charset="0"/>
                <a:cs typeface="Courier New" panose="02070309020205020404" pitchFamily="49" charset="0"/>
              </a:rPr>
              <a:t>default.rb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18</a:t>
            </a:fld>
            <a:endParaRPr lang="en-US" dirty="0"/>
          </a:p>
        </p:txBody>
      </p:sp>
      <p:sp>
        <p:nvSpPr>
          <p:cNvPr id="9" name="Text Placeholder 6"/>
          <p:cNvSpPr>
            <a:spLocks noGrp="1"/>
          </p:cNvSpPr>
          <p:nvPr>
            <p:ph type="body" sz="quarter" idx="13"/>
          </p:nvPr>
        </p:nvSpPr>
        <p:spPr>
          <a:xfrm>
            <a:off x="1135042" y="3655009"/>
            <a:ext cx="14404273" cy="2618126"/>
          </a:xfrm>
        </p:spPr>
        <p:txBody>
          <a:bodyPr/>
          <a:lstStyle/>
          <a:p>
            <a:endParaRPr lang="en-US" dirty="0"/>
          </a:p>
        </p:txBody>
      </p:sp>
    </p:spTree>
    <p:extLst>
      <p:ext uri="{BB962C8B-B14F-4D97-AF65-F5344CB8AC3E}">
        <p14:creationId xmlns:p14="http://schemas.microsoft.com/office/powerpoint/2010/main" val="3310141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Populating the Hash with Node </a:t>
            </a:r>
            <a:r>
              <a:rPr lang="en-US" dirty="0"/>
              <a:t>D</a:t>
            </a:r>
            <a:r>
              <a:rPr lang="en-US" dirty="0" smtClean="0"/>
              <a:t>etails</a:t>
            </a:r>
            <a:endParaRPr lang="en-US" dirty="0"/>
          </a:p>
        </p:txBody>
      </p:sp>
      <p:sp>
        <p:nvSpPr>
          <p:cNvPr id="3" name="Content Placeholder 2"/>
          <p:cNvSpPr>
            <a:spLocks noGrp="1"/>
          </p:cNvSpPr>
          <p:nvPr>
            <p:ph sz="quarter" idx="10"/>
          </p:nvPr>
        </p:nvSpPr>
        <p:spPr>
          <a:xfrm>
            <a:off x="1121104" y="2035927"/>
            <a:ext cx="14423693" cy="6126766"/>
          </a:xfrm>
        </p:spPr>
        <p:txBody>
          <a:bodyPr>
            <a:normAutofit fontScale="92500" lnSpcReduction="20000"/>
          </a:bodyPr>
          <a:lstStyle/>
          <a:p>
            <a:r>
              <a:rPr lang="en-US" sz="3200" dirty="0" smtClean="0">
                <a:latin typeface="Courier New" panose="02070309020205020404" pitchFamily="49" charset="0"/>
                <a:cs typeface="Courier New" panose="02070309020205020404" pitchFamily="49" charset="0"/>
              </a:rPr>
              <a:t># ... BEFORE THE LOOP IN THE RECIPE ...</a:t>
            </a:r>
          </a:p>
          <a:p>
            <a:endParaRPr lang="en-US" sz="3200" dirty="0" smtClean="0">
              <a:latin typeface="Courier New" panose="02070309020205020404" pitchFamily="49" charset="0"/>
              <a:cs typeface="Courier New" panose="02070309020205020404" pitchFamily="49" charset="0"/>
            </a:endParaRPr>
          </a:p>
          <a:p>
            <a:r>
              <a:rPr lang="en-US" sz="3200" dirty="0" err="1" smtClean="0">
                <a:latin typeface="Courier New" panose="02070309020205020404" pitchFamily="49" charset="0"/>
                <a:cs typeface="Courier New" panose="02070309020205020404" pitchFamily="49" charset="0"/>
              </a:rPr>
              <a:t>all_web_nodes.each</a:t>
            </a:r>
            <a:r>
              <a:rPr lang="en-US" sz="3200" dirty="0" smtClean="0">
                <a:latin typeface="Courier New" panose="02070309020205020404" pitchFamily="49" charset="0"/>
                <a:cs typeface="Courier New" panose="02070309020205020404" pitchFamily="49" charset="0"/>
              </a:rPr>
              <a:t> </a:t>
            </a:r>
            <a:r>
              <a:rPr lang="en-US" sz="3200" dirty="0">
                <a:latin typeface="Courier New" panose="02070309020205020404" pitchFamily="49" charset="0"/>
                <a:cs typeface="Courier New" panose="02070309020205020404" pitchFamily="49" charset="0"/>
              </a:rPr>
              <a:t>do |</a:t>
            </a:r>
            <a:r>
              <a:rPr lang="en-US" sz="3200" dirty="0" err="1">
                <a:latin typeface="Courier New" panose="02070309020205020404" pitchFamily="49" charset="0"/>
                <a:cs typeface="Courier New" panose="02070309020205020404" pitchFamily="49" charset="0"/>
              </a:rPr>
              <a:t>web_node</a:t>
            </a:r>
            <a:r>
              <a:rPr lang="en-US" sz="3200" dirty="0">
                <a:latin typeface="Courier New" panose="02070309020205020404" pitchFamily="49" charset="0"/>
                <a:cs typeface="Courier New" panose="02070309020205020404" pitchFamily="49" charset="0"/>
              </a:rPr>
              <a:t>|</a:t>
            </a:r>
          </a:p>
          <a:p>
            <a:r>
              <a:rPr lang="en-US" sz="3200" dirty="0">
                <a:latin typeface="Courier New" panose="02070309020205020404" pitchFamily="49" charset="0"/>
                <a:cs typeface="Courier New" panose="02070309020205020404" pitchFamily="49" charset="0"/>
              </a:rPr>
              <a:t>  member = { </a:t>
            </a:r>
          </a:p>
          <a:p>
            <a:r>
              <a:rPr lang="en-US" sz="3200" dirty="0">
                <a:latin typeface="Courier New" panose="02070309020205020404" pitchFamily="49" charset="0"/>
                <a:cs typeface="Courier New" panose="02070309020205020404" pitchFamily="49" charset="0"/>
              </a:rPr>
              <a:t>    </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hostname</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 </a:t>
            </a:r>
            <a:r>
              <a:rPr lang="en-US" sz="3200" dirty="0">
                <a:latin typeface="Courier New" panose="02070309020205020404" pitchFamily="49" charset="0"/>
                <a:cs typeface="Courier New" panose="02070309020205020404" pitchFamily="49" charset="0"/>
              </a:rPr>
              <a:t>=&gt; </a:t>
            </a:r>
            <a:r>
              <a:rPr lang="en-US" sz="3200" dirty="0" err="1">
                <a:latin typeface="Courier New" panose="02070309020205020404" pitchFamily="49" charset="0"/>
                <a:cs typeface="Courier New" panose="02070309020205020404" pitchFamily="49" charset="0"/>
              </a:rPr>
              <a:t>web_node</a:t>
            </a:r>
            <a:r>
              <a:rPr lang="en-US" sz="3200" dirty="0" smtClean="0">
                <a:latin typeface="Courier New" panose="02070309020205020404" pitchFamily="49" charset="0"/>
                <a:cs typeface="Courier New" panose="02070309020205020404" pitchFamily="49" charset="0"/>
              </a:rPr>
              <a:t>[</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cloud</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a:t>
            </a:r>
            <a:r>
              <a:rPr lang="uk-UA" sz="3200" dirty="0" smtClean="0">
                <a:latin typeface="Courier New" panose="02070309020205020404" pitchFamily="49" charset="0"/>
                <a:cs typeface="Courier New" panose="02070309020205020404" pitchFamily="49" charset="0"/>
              </a:rPr>
              <a:t>'</a:t>
            </a:r>
            <a:r>
              <a:rPr lang="en-US" sz="3200" dirty="0" err="1" smtClean="0">
                <a:latin typeface="Courier New" panose="02070309020205020404" pitchFamily="49" charset="0"/>
                <a:cs typeface="Courier New" panose="02070309020205020404" pitchFamily="49" charset="0"/>
              </a:rPr>
              <a:t>public_hostname</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a:t>
            </a:r>
            <a:r>
              <a:rPr lang="en-US" sz="3200" dirty="0">
                <a:latin typeface="Courier New" panose="02070309020205020404" pitchFamily="49" charset="0"/>
                <a:cs typeface="Courier New" panose="02070309020205020404" pitchFamily="49" charset="0"/>
              </a:rPr>
              <a:t>,</a:t>
            </a:r>
          </a:p>
          <a:p>
            <a:r>
              <a:rPr lang="en-US" sz="3200" dirty="0">
                <a:latin typeface="Courier New" panose="02070309020205020404" pitchFamily="49" charset="0"/>
                <a:cs typeface="Courier New" panose="02070309020205020404" pitchFamily="49" charset="0"/>
              </a:rPr>
              <a:t>    </a:t>
            </a:r>
            <a:r>
              <a:rPr lang="uk-UA" sz="3200" dirty="0" smtClean="0">
                <a:latin typeface="Courier New" panose="02070309020205020404" pitchFamily="49" charset="0"/>
                <a:cs typeface="Courier New" panose="02070309020205020404" pitchFamily="49" charset="0"/>
              </a:rPr>
              <a:t>'</a:t>
            </a:r>
            <a:r>
              <a:rPr lang="en-US" sz="3200" dirty="0" err="1" smtClean="0">
                <a:latin typeface="Courier New" panose="02070309020205020404" pitchFamily="49" charset="0"/>
                <a:cs typeface="Courier New" panose="02070309020205020404" pitchFamily="49" charset="0"/>
              </a:rPr>
              <a:t>ipaddress</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 </a:t>
            </a:r>
            <a:r>
              <a:rPr lang="en-US" sz="3200" dirty="0">
                <a:latin typeface="Courier New" panose="02070309020205020404" pitchFamily="49" charset="0"/>
                <a:cs typeface="Courier New" panose="02070309020205020404" pitchFamily="49" charset="0"/>
              </a:rPr>
              <a:t>=&gt; </a:t>
            </a:r>
            <a:r>
              <a:rPr lang="en-US" sz="3200" dirty="0" err="1">
                <a:latin typeface="Courier New" panose="02070309020205020404" pitchFamily="49" charset="0"/>
                <a:cs typeface="Courier New" panose="02070309020205020404" pitchFamily="49" charset="0"/>
              </a:rPr>
              <a:t>web_node</a:t>
            </a:r>
            <a:r>
              <a:rPr lang="en-US" sz="3200" dirty="0" smtClean="0">
                <a:latin typeface="Courier New" panose="02070309020205020404" pitchFamily="49" charset="0"/>
                <a:cs typeface="Courier New" panose="02070309020205020404" pitchFamily="49" charset="0"/>
              </a:rPr>
              <a:t>[</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cloud</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public_ipv4</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a:t>
            </a:r>
            <a:r>
              <a:rPr lang="en-US" sz="3200" dirty="0">
                <a:latin typeface="Courier New" panose="02070309020205020404" pitchFamily="49" charset="0"/>
                <a:cs typeface="Courier New" panose="02070309020205020404" pitchFamily="49" charset="0"/>
              </a:rPr>
              <a:t>,</a:t>
            </a:r>
          </a:p>
          <a:p>
            <a:r>
              <a:rPr lang="en-US" sz="3200" dirty="0">
                <a:latin typeface="Courier New" panose="02070309020205020404" pitchFamily="49" charset="0"/>
                <a:cs typeface="Courier New" panose="02070309020205020404" pitchFamily="49" charset="0"/>
              </a:rPr>
              <a:t>    </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port</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 </a:t>
            </a:r>
            <a:r>
              <a:rPr lang="en-US" sz="3200" dirty="0">
                <a:latin typeface="Courier New" panose="02070309020205020404" pitchFamily="49" charset="0"/>
                <a:cs typeface="Courier New" panose="02070309020205020404" pitchFamily="49" charset="0"/>
              </a:rPr>
              <a:t>=&gt; 80,</a:t>
            </a:r>
          </a:p>
          <a:p>
            <a:r>
              <a:rPr lang="en-US" sz="3200" dirty="0">
                <a:latin typeface="Courier New" panose="02070309020205020404" pitchFamily="49" charset="0"/>
                <a:cs typeface="Courier New" panose="02070309020205020404" pitchFamily="49" charset="0"/>
              </a:rPr>
              <a:t>    </a:t>
            </a:r>
            <a:r>
              <a:rPr lang="uk-UA" sz="3200" dirty="0" smtClean="0">
                <a:latin typeface="Courier New" panose="02070309020205020404" pitchFamily="49" charset="0"/>
                <a:cs typeface="Courier New" panose="02070309020205020404" pitchFamily="49" charset="0"/>
              </a:rPr>
              <a:t>'</a:t>
            </a:r>
            <a:r>
              <a:rPr lang="en-US" sz="3200" dirty="0" err="1" smtClean="0">
                <a:latin typeface="Courier New" panose="02070309020205020404" pitchFamily="49" charset="0"/>
                <a:cs typeface="Courier New" panose="02070309020205020404" pitchFamily="49" charset="0"/>
              </a:rPr>
              <a:t>ssl_port</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 </a:t>
            </a:r>
            <a:r>
              <a:rPr lang="en-US" sz="3200" dirty="0">
                <a:latin typeface="Courier New" panose="02070309020205020404" pitchFamily="49" charset="0"/>
                <a:cs typeface="Courier New" panose="02070309020205020404" pitchFamily="49" charset="0"/>
              </a:rPr>
              <a:t>=&gt; 80</a:t>
            </a:r>
          </a:p>
          <a:p>
            <a:r>
              <a:rPr lang="en-US" sz="3200" dirty="0">
                <a:latin typeface="Courier New" panose="02070309020205020404" pitchFamily="49" charset="0"/>
                <a:cs typeface="Courier New" panose="02070309020205020404" pitchFamily="49" charset="0"/>
              </a:rPr>
              <a:t>  }</a:t>
            </a:r>
          </a:p>
          <a:p>
            <a:r>
              <a:rPr lang="en-US" sz="3200" dirty="0">
                <a:latin typeface="Courier New" panose="02070309020205020404" pitchFamily="49" charset="0"/>
                <a:cs typeface="Courier New" panose="02070309020205020404" pitchFamily="49" charset="0"/>
              </a:rPr>
              <a:t>  </a:t>
            </a:r>
            <a:r>
              <a:rPr lang="en-US" sz="3200" dirty="0" err="1" smtClean="0">
                <a:latin typeface="Courier New" panose="02070309020205020404" pitchFamily="49" charset="0"/>
                <a:cs typeface="Courier New" panose="02070309020205020404" pitchFamily="49" charset="0"/>
              </a:rPr>
              <a:t>members.push</a:t>
            </a:r>
            <a:r>
              <a:rPr lang="en-US" sz="3200" dirty="0" smtClean="0">
                <a:latin typeface="Courier New" panose="02070309020205020404" pitchFamily="49" charset="0"/>
                <a:cs typeface="Courier New" panose="02070309020205020404" pitchFamily="49" charset="0"/>
              </a:rPr>
              <a:t>(member)</a:t>
            </a:r>
            <a:endParaRPr lang="en-US" sz="3200" dirty="0">
              <a:latin typeface="Courier New" panose="02070309020205020404" pitchFamily="49" charset="0"/>
              <a:cs typeface="Courier New" panose="02070309020205020404" pitchFamily="49" charset="0"/>
            </a:endParaRPr>
          </a:p>
          <a:p>
            <a:r>
              <a:rPr lang="en-US" sz="3200" dirty="0" smtClean="0">
                <a:latin typeface="Courier New" panose="02070309020205020404" pitchFamily="49" charset="0"/>
                <a:cs typeface="Courier New" panose="02070309020205020404" pitchFamily="49" charset="0"/>
              </a:rPr>
              <a:t>end</a:t>
            </a:r>
          </a:p>
          <a:p>
            <a:endParaRPr lang="en-US" sz="3200" dirty="0"/>
          </a:p>
          <a:p>
            <a:r>
              <a:rPr lang="en-US" sz="3200" dirty="0"/>
              <a:t># </a:t>
            </a:r>
            <a:r>
              <a:rPr lang="en-US" sz="3200" dirty="0" smtClean="0"/>
              <a:t>... AFTER THE LOOP IN THE RECIPE </a:t>
            </a:r>
            <a:r>
              <a:rPr lang="en-US" sz="3200" dirty="0"/>
              <a:t>...</a:t>
            </a:r>
          </a:p>
          <a:p>
            <a:endParaRPr lang="en-US" sz="3200"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a:latin typeface="Courier New" panose="02070309020205020404" pitchFamily="49" charset="0"/>
                <a:cs typeface="Courier New" panose="02070309020205020404" pitchFamily="49" charset="0"/>
              </a:rPr>
              <a:t>~/chef-repo/cookbooks/</a:t>
            </a:r>
            <a:r>
              <a:rPr lang="en-US" dirty="0" err="1">
                <a:latin typeface="Courier New" panose="02070309020205020404" pitchFamily="49" charset="0"/>
                <a:cs typeface="Courier New" panose="02070309020205020404" pitchFamily="49" charset="0"/>
              </a:rPr>
              <a:t>myhaproxy</a:t>
            </a:r>
            <a:r>
              <a:rPr lang="en-US" dirty="0">
                <a:latin typeface="Courier New" panose="02070309020205020404" pitchFamily="49" charset="0"/>
                <a:cs typeface="Courier New" panose="02070309020205020404" pitchFamily="49" charset="0"/>
              </a:rPr>
              <a:t>/recipes/</a:t>
            </a:r>
            <a:r>
              <a:rPr lang="en-US" dirty="0" err="1" smtClean="0">
                <a:latin typeface="Courier New" panose="02070309020205020404" pitchFamily="49" charset="0"/>
                <a:cs typeface="Courier New" panose="02070309020205020404" pitchFamily="49" charset="0"/>
              </a:rPr>
              <a:t>default.rb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2937227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Describe the query syntax used in search</a:t>
            </a:r>
          </a:p>
          <a:p>
            <a:pPr marL="918610" lvl="1" indent="-609585">
              <a:buFont typeface="Wingdings" panose="05000000000000000000" pitchFamily="2" charset="2"/>
              <a:buChar char="Ø"/>
            </a:pPr>
            <a:r>
              <a:rPr lang="en-US" dirty="0" smtClean="0"/>
              <a:t>Build </a:t>
            </a:r>
            <a:r>
              <a:rPr lang="en-US" dirty="0"/>
              <a:t>a search into your recipe </a:t>
            </a:r>
            <a:r>
              <a:rPr lang="en-US" dirty="0" smtClean="0"/>
              <a:t>code</a:t>
            </a:r>
          </a:p>
          <a:p>
            <a:pPr marL="918610" lvl="1" indent="-609585">
              <a:buFont typeface="Wingdings" panose="05000000000000000000" pitchFamily="2" charset="2"/>
              <a:buChar char="Ø"/>
            </a:pPr>
            <a:r>
              <a:rPr lang="en-US" dirty="0" smtClean="0"/>
              <a:t>Create a Ruby Array and Ruby Hash</a:t>
            </a:r>
          </a:p>
          <a:p>
            <a:pPr marL="918610" lvl="1" indent="-609585">
              <a:buFont typeface="Wingdings" panose="05000000000000000000" pitchFamily="2" charset="2"/>
              <a:buChar char="Ø"/>
            </a:pPr>
            <a:r>
              <a:rPr lang="en-US" dirty="0"/>
              <a:t>Update the </a:t>
            </a:r>
            <a:r>
              <a:rPr lang="en-US" dirty="0" smtClean="0"/>
              <a:t>myhaproxy wrapper cookbook (for the load balancer) to </a:t>
            </a:r>
            <a:r>
              <a:rPr lang="en-US" dirty="0"/>
              <a:t>dynamically use nodes with the web role</a:t>
            </a:r>
          </a:p>
          <a:p>
            <a:pPr marL="309025" lvl="1"/>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1367297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Final </a:t>
            </a:r>
            <a:r>
              <a:rPr lang="en-US" dirty="0"/>
              <a:t>R</a:t>
            </a:r>
            <a:r>
              <a:rPr lang="en-US" dirty="0" smtClean="0"/>
              <a:t>ecipe</a:t>
            </a:r>
            <a:endParaRPr lang="en-US" dirty="0"/>
          </a:p>
        </p:txBody>
      </p:sp>
      <p:sp>
        <p:nvSpPr>
          <p:cNvPr id="3" name="Content Placeholder 2"/>
          <p:cNvSpPr>
            <a:spLocks noGrp="1"/>
          </p:cNvSpPr>
          <p:nvPr>
            <p:ph sz="quarter" idx="10"/>
          </p:nvPr>
        </p:nvSpPr>
        <p:spPr>
          <a:xfrm>
            <a:off x="1121104" y="2035927"/>
            <a:ext cx="14423693" cy="6298733"/>
          </a:xfrm>
        </p:spPr>
        <p:txBody>
          <a:bodyPr>
            <a:normAutofit fontScale="55000" lnSpcReduction="20000"/>
          </a:bodyPr>
          <a:lstStyle/>
          <a:p>
            <a:r>
              <a:rPr lang="en-US" dirty="0">
                <a:latin typeface="Courier New" panose="02070309020205020404" pitchFamily="49" charset="0"/>
                <a:cs typeface="Courier New" panose="02070309020205020404" pitchFamily="49" charset="0"/>
              </a:rPr>
              <a:t>all_web_nodes = search</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node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role:web</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members = []</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all_web_nodes.each do |web_node|</a:t>
            </a:r>
          </a:p>
          <a:p>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member = { </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hostname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en-US" dirty="0" err="1">
                <a:latin typeface="Courier New" panose="02070309020205020404" pitchFamily="49" charset="0"/>
                <a:cs typeface="Courier New" panose="02070309020205020404" pitchFamily="49" charset="0"/>
              </a:rPr>
              <a:t>web_node</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cloud</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public_hostname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ipaddress</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en-US" dirty="0" err="1">
                <a:latin typeface="Courier New" panose="02070309020205020404" pitchFamily="49" charset="0"/>
                <a:cs typeface="Courier New" panose="02070309020205020404" pitchFamily="49" charset="0"/>
              </a:rPr>
              <a:t>web_node</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cloud</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public_ipv4</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ssl_port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p>
          <a:p>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members.push(member)</a:t>
            </a:r>
          </a:p>
          <a:p>
            <a:r>
              <a:rPr lang="en-US" dirty="0">
                <a:latin typeface="Courier New" panose="02070309020205020404" pitchFamily="49" charset="0"/>
                <a:cs typeface="Courier New" panose="02070309020205020404" pitchFamily="49" charset="0"/>
              </a:rPr>
              <a:t>end</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node.default['haproxy']['members'] = members</a:t>
            </a:r>
          </a:p>
          <a:p>
            <a:endParaRPr lang="en-US" dirty="0">
              <a:latin typeface="Courier New" panose="02070309020205020404" pitchFamily="49" charset="0"/>
              <a:cs typeface="Courier New" panose="02070309020205020404" pitchFamily="49" charset="0"/>
            </a:endParaRPr>
          </a:p>
          <a:p>
            <a:r>
              <a:rPr lang="en-US" dirty="0" err="1">
                <a:latin typeface="Courier New" panose="02070309020205020404" pitchFamily="49" charset="0"/>
                <a:cs typeface="Courier New" panose="02070309020205020404" pitchFamily="49" charset="0"/>
              </a:rPr>
              <a:t>include_recipe</a:t>
            </a: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haproxy</a:t>
            </a:r>
            <a:r>
              <a:rPr lang="en-US" dirty="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default</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~/chef-repo/cookbooks/myhaproxy/recipes/default.rb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39526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Dynamic Web Load Balancer</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Update the myhaproxy cookbook to dynamically use nodes with the web role</a:t>
            </a:r>
          </a:p>
        </p:txBody>
      </p:sp>
      <p:sp>
        <p:nvSpPr>
          <p:cNvPr id="4" name="Content Placeholder 3"/>
          <p:cNvSpPr>
            <a:spLocks noGrp="1"/>
          </p:cNvSpPr>
          <p:nvPr>
            <p:ph sz="quarter" idx="11"/>
          </p:nvPr>
        </p:nvSpPr>
        <p:spPr/>
        <p:txBody>
          <a:bodyPr>
            <a:normAutofit fontScale="92500" lnSpcReduction="10000"/>
          </a:bodyPr>
          <a:lstStyle/>
          <a:p>
            <a:r>
              <a:rPr lang="en-US" dirty="0"/>
              <a:t>Every time we create a web node we need to update our load balancer (myhaproxy) cookbook. That doesn't feel right!</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8412021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Upload the Cookbook</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q"/>
            </a:pPr>
            <a:r>
              <a:rPr lang="en-US" dirty="0" smtClean="0"/>
              <a:t>Update the major version of the myhaproxy cookbook</a:t>
            </a:r>
          </a:p>
          <a:p>
            <a:pPr marL="609585" indent="-609585">
              <a:lnSpc>
                <a:spcPct val="120000"/>
              </a:lnSpc>
              <a:buFont typeface="Wingdings" charset="2"/>
              <a:buChar char="q"/>
            </a:pPr>
            <a:r>
              <a:rPr lang="en-US" dirty="0" smtClean="0"/>
              <a:t>Upload the cookbook</a:t>
            </a:r>
          </a:p>
          <a:p>
            <a:pPr marL="609585" indent="-609585">
              <a:lnSpc>
                <a:spcPct val="120000"/>
              </a:lnSpc>
              <a:buFont typeface="Wingdings" charset="2"/>
              <a:buChar char="q"/>
            </a:pPr>
            <a:r>
              <a:rPr lang="en-US" dirty="0" smtClean="0"/>
              <a:t>Run chef-client on the load balancer node</a:t>
            </a:r>
          </a:p>
          <a:p>
            <a:pPr marL="609585" indent="-609585">
              <a:lnSpc>
                <a:spcPct val="120000"/>
              </a:lnSpc>
              <a:buFont typeface="Wingdings" charset="2"/>
              <a:buChar char="q"/>
            </a:pPr>
            <a:r>
              <a:rPr lang="en-US" dirty="0" smtClean="0"/>
              <a:t>Verify that the load balancer node relays requests to both web nodes</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2114894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 </a:t>
            </a:r>
            <a:r>
              <a:rPr lang="en-US" dirty="0" smtClean="0"/>
              <a:t>Update </a:t>
            </a:r>
            <a:r>
              <a:rPr lang="en-US" dirty="0"/>
              <a:t>the </a:t>
            </a:r>
            <a:r>
              <a:rPr lang="en-US" dirty="0" smtClean="0"/>
              <a:t>Version Number </a:t>
            </a:r>
            <a:endParaRPr lang="en-US" dirty="0"/>
          </a:p>
        </p:txBody>
      </p:sp>
      <p:sp>
        <p:nvSpPr>
          <p:cNvPr id="3" name="Content Placeholder 2"/>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name             'myhaproxy'</a:t>
            </a:r>
          </a:p>
          <a:p>
            <a:r>
              <a:rPr lang="en-US" dirty="0">
                <a:latin typeface="Courier New" panose="02070309020205020404" pitchFamily="49" charset="0"/>
                <a:cs typeface="Courier New" panose="02070309020205020404" pitchFamily="49" charset="0"/>
              </a:rPr>
              <a:t>maintainer       'The Authors'</a:t>
            </a:r>
          </a:p>
          <a:p>
            <a:r>
              <a:rPr lang="en-US" dirty="0">
                <a:latin typeface="Courier New" panose="02070309020205020404" pitchFamily="49" charset="0"/>
                <a:cs typeface="Courier New" panose="02070309020205020404" pitchFamily="49" charset="0"/>
              </a:rPr>
              <a:t>maintainer_email 'you@example.com'</a:t>
            </a:r>
          </a:p>
          <a:p>
            <a:r>
              <a:rPr lang="en-US" dirty="0">
                <a:latin typeface="Courier New" panose="02070309020205020404" pitchFamily="49" charset="0"/>
                <a:cs typeface="Courier New" panose="02070309020205020404" pitchFamily="49" charset="0"/>
              </a:rPr>
              <a:t>license          'all_rights'</a:t>
            </a:r>
          </a:p>
          <a:p>
            <a:r>
              <a:rPr lang="en-US" dirty="0">
                <a:latin typeface="Courier New" panose="02070309020205020404" pitchFamily="49" charset="0"/>
                <a:cs typeface="Courier New" panose="02070309020205020404" pitchFamily="49" charset="0"/>
              </a:rPr>
              <a:t>description      'Installs/Configures myhaproxy'</a:t>
            </a:r>
          </a:p>
          <a:p>
            <a:r>
              <a:rPr lang="en-US" dirty="0">
                <a:latin typeface="Courier New" panose="02070309020205020404" pitchFamily="49" charset="0"/>
                <a:cs typeface="Courier New" panose="02070309020205020404" pitchFamily="49" charset="0"/>
              </a:rPr>
              <a:t>long_description 'Installs/Configures myhaproxy'</a:t>
            </a:r>
          </a:p>
          <a:p>
            <a:r>
              <a:rPr lang="en-US" dirty="0">
                <a:latin typeface="Courier New" panose="02070309020205020404" pitchFamily="49" charset="0"/>
                <a:cs typeface="Courier New" panose="02070309020205020404" pitchFamily="49" charset="0"/>
              </a:rPr>
              <a:t>version          </a:t>
            </a:r>
            <a:r>
              <a:rPr lang="en-US" dirty="0" smtClean="0">
                <a:latin typeface="Courier New" panose="02070309020205020404" pitchFamily="49" charset="0"/>
                <a:cs typeface="Courier New" panose="02070309020205020404" pitchFamily="49" charset="0"/>
              </a:rPr>
              <a:t>'1.0.0</a:t>
            </a:r>
            <a:r>
              <a:rPr lang="en-US" dirty="0">
                <a:latin typeface="Courier New" panose="02070309020205020404" pitchFamily="49" charset="0"/>
                <a:cs typeface="Courier New" panose="02070309020205020404" pitchFamily="49" charset="0"/>
              </a:rPr>
              <a:t>'</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depends 'haproxy', '~&gt; 1.6.6'</a:t>
            </a: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~/chef-repo/cookbooks/myhaproxy/metadata.rb</a:t>
            </a:r>
            <a:endParaRPr lang="en-US" dirty="0">
              <a:latin typeface="Courier New" panose="02070309020205020404" pitchFamily="49" charset="0"/>
              <a:cs typeface="Courier New" panose="02070309020205020404" pitchFamily="49" charset="0"/>
            </a:endParaRPr>
          </a:p>
        </p:txBody>
      </p:sp>
      <p:sp>
        <p:nvSpPr>
          <p:cNvPr id="6" name="Text Placeholder 5"/>
          <p:cNvSpPr>
            <a:spLocks noGrp="1"/>
          </p:cNvSpPr>
          <p:nvPr>
            <p:ph type="body" sz="quarter" idx="13"/>
          </p:nvPr>
        </p:nvSpPr>
        <p:spPr>
          <a:xfrm>
            <a:off x="1063744" y="6185508"/>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207696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842048"/>
            <a:ext cx="14423693" cy="4954797"/>
          </a:xfrm>
        </p:spPr>
        <p:txBody>
          <a:bodyPr/>
          <a:lstStyle/>
          <a:p>
            <a:r>
              <a:rPr lang="en-US" dirty="0">
                <a:latin typeface="Courier New" panose="02070309020205020404" pitchFamily="49" charset="0"/>
                <a:cs typeface="Courier New" panose="02070309020205020404" pitchFamily="49" charset="0"/>
              </a:rPr>
              <a:t>Resolving cookbook dependencies...</a:t>
            </a:r>
          </a:p>
          <a:p>
            <a:r>
              <a:rPr lang="en-US" dirty="0">
                <a:latin typeface="Courier New" panose="02070309020205020404" pitchFamily="49" charset="0"/>
                <a:cs typeface="Courier New" panose="02070309020205020404" pitchFamily="49" charset="0"/>
              </a:rPr>
              <a:t>Fetching 'myhaproxy' from source at .</a:t>
            </a:r>
          </a:p>
          <a:p>
            <a:r>
              <a:rPr lang="en-US" dirty="0">
                <a:latin typeface="Courier New" panose="02070309020205020404" pitchFamily="49" charset="0"/>
                <a:cs typeface="Courier New" panose="02070309020205020404" pitchFamily="49" charset="0"/>
              </a:rPr>
              <a:t>Fetching cookbook index from https://supermarket.chef.io...</a:t>
            </a:r>
          </a:p>
          <a:p>
            <a:r>
              <a:rPr lang="en-US" dirty="0">
                <a:latin typeface="Courier New" panose="02070309020205020404" pitchFamily="49" charset="0"/>
                <a:cs typeface="Courier New" panose="02070309020205020404" pitchFamily="49" charset="0"/>
              </a:rPr>
              <a:t>Using build-essential (2.2.3)</a:t>
            </a:r>
          </a:p>
          <a:p>
            <a:r>
              <a:rPr lang="en-US" dirty="0">
                <a:latin typeface="Courier New" panose="02070309020205020404" pitchFamily="49" charset="0"/>
                <a:cs typeface="Courier New" panose="02070309020205020404" pitchFamily="49" charset="0"/>
              </a:rPr>
              <a:t>Using cpu (0.2.0)</a:t>
            </a:r>
          </a:p>
          <a:p>
            <a:r>
              <a:rPr lang="en-US" dirty="0">
                <a:latin typeface="Courier New" panose="02070309020205020404" pitchFamily="49" charset="0"/>
                <a:cs typeface="Courier New" panose="02070309020205020404" pitchFamily="49" charset="0"/>
              </a:rPr>
              <a:t>Using haproxy (1.6.6)</a:t>
            </a:r>
          </a:p>
          <a:p>
            <a:r>
              <a:rPr lang="en-US" dirty="0">
                <a:latin typeface="Courier New" panose="02070309020205020404" pitchFamily="49" charset="0"/>
                <a:cs typeface="Courier New" panose="02070309020205020404" pitchFamily="49" charset="0"/>
              </a:rPr>
              <a:t>Using myhaproxy (1.0.0) from source at .</a:t>
            </a:r>
          </a:p>
        </p:txBody>
      </p:sp>
      <p:sp>
        <p:nvSpPr>
          <p:cNvPr id="3" name="Title 2"/>
          <p:cNvSpPr>
            <a:spLocks noGrp="1"/>
          </p:cNvSpPr>
          <p:nvPr>
            <p:ph type="title"/>
          </p:nvPr>
        </p:nvSpPr>
        <p:spPr/>
        <p:txBody>
          <a:bodyPr/>
          <a:lstStyle/>
          <a:p>
            <a:r>
              <a:rPr lang="en-US" dirty="0" smtClean="0"/>
              <a:t>Lab: CD and Install Dependencies</a:t>
            </a:r>
            <a:endParaRPr lang="en-US" dirty="0"/>
          </a:p>
        </p:txBody>
      </p:sp>
      <p:sp>
        <p:nvSpPr>
          <p:cNvPr id="4" name="Text Placeholder 3"/>
          <p:cNvSpPr>
            <a:spLocks noGrp="1"/>
          </p:cNvSpPr>
          <p:nvPr>
            <p:ph type="body" sz="quarter" idx="11"/>
          </p:nvPr>
        </p:nvSpPr>
        <p:spPr>
          <a:xfrm>
            <a:off x="1121104" y="1337149"/>
            <a:ext cx="14422528" cy="1315218"/>
          </a:xfrm>
        </p:spPr>
        <p:txBody>
          <a:bodyPr/>
          <a:lstStyle/>
          <a:p>
            <a:r>
              <a:rPr lang="en-US" dirty="0">
                <a:latin typeface="Courier New" panose="02070309020205020404" pitchFamily="49" charset="0"/>
                <a:cs typeface="Courier New" panose="02070309020205020404" pitchFamily="49" charset="0"/>
              </a:rPr>
              <a:t>$ cd ~/chef-repo/cookbooks/myhaproxy</a:t>
            </a:r>
          </a:p>
          <a:p>
            <a:r>
              <a:rPr lang="en-US" dirty="0" smtClean="0">
                <a:latin typeface="Courier New" panose="02070309020205020404" pitchFamily="49" charset="0"/>
                <a:cs typeface="Courier New" panose="02070309020205020404" pitchFamily="49" charset="0"/>
              </a:rPr>
              <a:t>$ berks install</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2270592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738540"/>
          </a:xfrm>
        </p:spPr>
        <p:txBody>
          <a:bodyPr/>
          <a:lstStyle/>
          <a:p>
            <a:r>
              <a:rPr lang="en-US" sz="2200" dirty="0">
                <a:latin typeface="Courier New" panose="02070309020205020404" pitchFamily="49" charset="0"/>
                <a:cs typeface="Courier New" panose="02070309020205020404" pitchFamily="49" charset="0"/>
              </a:rPr>
              <a:t>Uploaded build-essential (2.2.3) to: 'https://api.opscode.com:443/organizations/steveessentials2'</a:t>
            </a:r>
          </a:p>
          <a:p>
            <a:r>
              <a:rPr lang="en-US" sz="2200" dirty="0">
                <a:latin typeface="Courier New" panose="02070309020205020404" pitchFamily="49" charset="0"/>
                <a:cs typeface="Courier New" panose="02070309020205020404" pitchFamily="49" charset="0"/>
              </a:rPr>
              <a:t>Uploaded cpu (0.2.0) to: 'https://api.opscode.com:443/organizations/steveessentials2'</a:t>
            </a:r>
          </a:p>
          <a:p>
            <a:r>
              <a:rPr lang="en-US" sz="2200" dirty="0">
                <a:latin typeface="Courier New" panose="02070309020205020404" pitchFamily="49" charset="0"/>
                <a:cs typeface="Courier New" panose="02070309020205020404" pitchFamily="49" charset="0"/>
              </a:rPr>
              <a:t>Uploaded haproxy (1.6.6) to: 'https://api.opscode.com:443/organizations/steveessentials2'</a:t>
            </a:r>
          </a:p>
          <a:p>
            <a:r>
              <a:rPr lang="en-US" sz="2200" dirty="0">
                <a:latin typeface="Courier New" panose="02070309020205020404" pitchFamily="49" charset="0"/>
                <a:cs typeface="Courier New" panose="02070309020205020404" pitchFamily="49" charset="0"/>
              </a:rPr>
              <a:t>Uploaded myhaproxy (1.0.0) to: 'https://api.opscode.com:443/organizations/steveessentials2'</a:t>
            </a:r>
          </a:p>
          <a:p>
            <a:r>
              <a:rPr lang="en-US" sz="2200" dirty="0">
                <a:latin typeface="Courier New" panose="02070309020205020404" pitchFamily="49" charset="0"/>
                <a:cs typeface="Courier New" panose="02070309020205020404" pitchFamily="49" charset="0"/>
              </a:rPr>
              <a:t>PS C:\Users\sdelfante\chef-repo\cookbooks\myhaproxy&gt;</a:t>
            </a:r>
          </a:p>
        </p:txBody>
      </p:sp>
      <p:sp>
        <p:nvSpPr>
          <p:cNvPr id="3" name="Title 2"/>
          <p:cNvSpPr>
            <a:spLocks noGrp="1"/>
          </p:cNvSpPr>
          <p:nvPr>
            <p:ph type="title"/>
          </p:nvPr>
        </p:nvSpPr>
        <p:spPr/>
        <p:txBody>
          <a:bodyPr/>
          <a:lstStyle/>
          <a:p>
            <a:r>
              <a:rPr lang="en-US" dirty="0" smtClean="0"/>
              <a:t>Lab: Upload the Cookbook </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berks upload</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1934812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439532"/>
            <a:ext cx="14423693" cy="5567649"/>
          </a:xfrm>
        </p:spPr>
        <p:txBody>
          <a:bodyPr/>
          <a:lstStyle/>
          <a:p>
            <a:r>
              <a:rPr lang="en-US" dirty="0">
                <a:latin typeface="Courier New" panose="02070309020205020404" pitchFamily="49" charset="0"/>
                <a:cs typeface="Courier New" panose="02070309020205020404" pitchFamily="49" charset="0"/>
              </a:rPr>
              <a:t>ec2-54-210-192-12.compute-1.amazonaws.com Starting Chef Client, version 12.3.0</a:t>
            </a:r>
          </a:p>
          <a:p>
            <a:r>
              <a:rPr lang="en-US" dirty="0">
                <a:latin typeface="Courier New" panose="02070309020205020404" pitchFamily="49" charset="0"/>
                <a:cs typeface="Courier New" panose="02070309020205020404" pitchFamily="49" charset="0"/>
              </a:rPr>
              <a:t>ec2-54-210-192-12.compute-1.amazonaws.com resolving cookbooks for run list: ["myhaproxy"]</a:t>
            </a:r>
          </a:p>
          <a:p>
            <a:r>
              <a:rPr lang="en-US" dirty="0">
                <a:latin typeface="Courier New" panose="02070309020205020404" pitchFamily="49" charset="0"/>
                <a:cs typeface="Courier New" panose="02070309020205020404" pitchFamily="49" charset="0"/>
              </a:rPr>
              <a:t>ec2-54-210-192-12.compute-1.amazonaws.com Synchronizing Cookbooks:</a:t>
            </a:r>
          </a:p>
          <a:p>
            <a:r>
              <a:rPr lang="en-US" dirty="0">
                <a:latin typeface="Courier New" panose="02070309020205020404" pitchFamily="49" charset="0"/>
                <a:cs typeface="Courier New" panose="02070309020205020404" pitchFamily="49" charset="0"/>
              </a:rPr>
              <a:t>ec2-54-210-192-12.compute-1.amazonaws.com   - build-essential</a:t>
            </a:r>
          </a:p>
          <a:p>
            <a:r>
              <a:rPr lang="en-US" dirty="0">
                <a:latin typeface="Courier New" panose="02070309020205020404" pitchFamily="49" charset="0"/>
                <a:cs typeface="Courier New" panose="02070309020205020404" pitchFamily="49" charset="0"/>
              </a:rPr>
              <a:t>ec2-54-210-192-12.compute-1.amazonaws.com   - cpu</a:t>
            </a:r>
          </a:p>
          <a:p>
            <a:r>
              <a:rPr lang="en-US" dirty="0">
                <a:latin typeface="Courier New" panose="02070309020205020404" pitchFamily="49" charset="0"/>
                <a:cs typeface="Courier New" panose="02070309020205020404" pitchFamily="49" charset="0"/>
              </a:rPr>
              <a:t>ec2-54-210-192-12.compute-1.amazonaws.com   - haproxy</a:t>
            </a:r>
          </a:p>
          <a:p>
            <a:r>
              <a:rPr lang="en-US" dirty="0">
                <a:latin typeface="Courier New" panose="02070309020205020404" pitchFamily="49" charset="0"/>
                <a:cs typeface="Courier New" panose="02070309020205020404" pitchFamily="49" charset="0"/>
              </a:rPr>
              <a:t>ec2-54-210-192-12.compute-1.amazonaws.com   - myhaproxy</a:t>
            </a:r>
          </a:p>
          <a:p>
            <a:r>
              <a:rPr lang="en-US" dirty="0">
                <a:latin typeface="Courier New" panose="02070309020205020404" pitchFamily="49" charset="0"/>
                <a:cs typeface="Courier New" panose="02070309020205020404" pitchFamily="49" charset="0"/>
              </a:rPr>
              <a:t>ec2-54-210-192-12.compute-1.amazonaws.com Compiling Cookbooks...</a:t>
            </a:r>
          </a:p>
          <a:p>
            <a:r>
              <a:rPr lang="en-US" dirty="0">
                <a:latin typeface="Courier New" panose="02070309020205020404" pitchFamily="49" charset="0"/>
                <a:cs typeface="Courier New" panose="02070309020205020404" pitchFamily="49" charset="0"/>
              </a:rPr>
              <a:t>ec2-54-210-192-12.compute-1.amazonaws.com Converging 9 resources</a:t>
            </a:r>
          </a:p>
          <a:p>
            <a:r>
              <a:rPr lang="en-US" dirty="0">
                <a:latin typeface="Courier New" panose="02070309020205020404" pitchFamily="49" charset="0"/>
                <a:cs typeface="Courier New" panose="02070309020205020404" pitchFamily="49" charset="0"/>
              </a:rPr>
              <a:t>ec2-54-210-192-12.compute-1.amazonaws.com Recipe: haproxy::install_package</a:t>
            </a:r>
          </a:p>
          <a:p>
            <a:r>
              <a:rPr lang="en-US" dirty="0">
                <a:latin typeface="Courier New" panose="02070309020205020404" pitchFamily="49" charset="0"/>
                <a:cs typeface="Courier New" panose="02070309020205020404" pitchFamily="49" charset="0"/>
              </a:rPr>
              <a:t>ec2-54-210-192-12.compute-1.amazonaws.com   * yum_package[haproxy] action install (up to date</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Lab: Run the 'knife ssh' Command</a:t>
            </a:r>
            <a:endParaRPr lang="en-US" dirty="0"/>
          </a:p>
        </p:txBody>
      </p:sp>
      <p:sp>
        <p:nvSpPr>
          <p:cNvPr id="4" name="Text Placeholder 3"/>
          <p:cNvSpPr>
            <a:spLocks noGrp="1"/>
          </p:cNvSpPr>
          <p:nvPr>
            <p:ph type="body" sz="quarter" idx="11"/>
          </p:nvPr>
        </p:nvSpPr>
        <p:spPr>
          <a:xfrm>
            <a:off x="1121104" y="1263007"/>
            <a:ext cx="14422528" cy="1102383"/>
          </a:xfrm>
        </p:spPr>
        <p:txBody>
          <a:bodyPr/>
          <a:lstStyle/>
          <a:p>
            <a:r>
              <a:rPr lang="en-US" sz="3200" dirty="0">
                <a:latin typeface="Courier New" panose="02070309020205020404" pitchFamily="49" charset="0"/>
                <a:cs typeface="Courier New" panose="02070309020205020404" pitchFamily="49" charset="0"/>
              </a:rPr>
              <a:t>$ knife ssh </a:t>
            </a:r>
            <a:r>
              <a:rPr lang="en-US" sz="3200" dirty="0" smtClean="0">
                <a:latin typeface="Courier New" panose="02070309020205020404" pitchFamily="49" charset="0"/>
                <a:cs typeface="Courier New" panose="02070309020205020404" pitchFamily="49" charset="0"/>
              </a:rPr>
              <a:t>"</a:t>
            </a:r>
            <a:r>
              <a:rPr lang="en-US" sz="3200" dirty="0" err="1" smtClean="0">
                <a:latin typeface="Courier New" panose="02070309020205020404" pitchFamily="49" charset="0"/>
                <a:cs typeface="Courier New" panose="02070309020205020404" pitchFamily="49" charset="0"/>
              </a:rPr>
              <a:t>role:load_balancer</a:t>
            </a:r>
            <a:r>
              <a:rPr lang="en-US" sz="3200" dirty="0" smtClean="0">
                <a:latin typeface="Courier New" panose="02070309020205020404" pitchFamily="49" charset="0"/>
                <a:cs typeface="Courier New" panose="02070309020205020404" pitchFamily="49" charset="0"/>
              </a:rPr>
              <a:t>" </a:t>
            </a:r>
            <a:r>
              <a:rPr lang="en-US" sz="3200" dirty="0">
                <a:latin typeface="Courier New" panose="02070309020205020404" pitchFamily="49" charset="0"/>
                <a:cs typeface="Courier New" panose="02070309020205020404" pitchFamily="49" charset="0"/>
              </a:rPr>
              <a:t>-x </a:t>
            </a:r>
            <a:r>
              <a:rPr lang="en-US" sz="3200" dirty="0" smtClean="0">
                <a:latin typeface="Courier New" panose="02070309020205020404" pitchFamily="49" charset="0"/>
                <a:cs typeface="Courier New" panose="02070309020205020404" pitchFamily="49" charset="0"/>
              </a:rPr>
              <a:t>USER -</a:t>
            </a:r>
            <a:r>
              <a:rPr lang="en-US" sz="3200" dirty="0">
                <a:latin typeface="Courier New" panose="02070309020205020404" pitchFamily="49" charset="0"/>
                <a:cs typeface="Courier New" panose="02070309020205020404" pitchFamily="49" charset="0"/>
              </a:rPr>
              <a:t>P </a:t>
            </a:r>
            <a:r>
              <a:rPr lang="en-US" sz="3200" dirty="0" smtClean="0">
                <a:latin typeface="Courier New" panose="02070309020205020404" pitchFamily="49" charset="0"/>
                <a:cs typeface="Courier New" panose="02070309020205020404" pitchFamily="49" charset="0"/>
              </a:rPr>
              <a:t>PWD "</a:t>
            </a:r>
            <a:r>
              <a:rPr lang="en-US" sz="3200" dirty="0">
                <a:latin typeface="Courier New" panose="02070309020205020404" pitchFamily="49" charset="0"/>
                <a:cs typeface="Courier New" panose="02070309020205020404" pitchFamily="49" charset="0"/>
              </a:rPr>
              <a:t>sudo chef-client"</a:t>
            </a: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5242954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Screen Shot 2015-05-15 at 3.42.47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74637" y="0"/>
            <a:ext cx="7906729" cy="4889133"/>
          </a:xfrm>
          <a:prstGeom prst="rect">
            <a:avLst/>
          </a:prstGeom>
        </p:spPr>
      </p:pic>
      <p:pic>
        <p:nvPicPr>
          <p:cNvPr id="8" name="Picture 7" descr="Screen Shot 2015-05-15 at 3.42.41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7514" y="4254867"/>
            <a:ext cx="7906729" cy="4889133"/>
          </a:xfrm>
          <a:prstGeom prst="rect">
            <a:avLst/>
          </a:prstGeom>
        </p:spPr>
      </p:pic>
      <p:pic>
        <p:nvPicPr>
          <p:cNvPr id="4" name="Picture 3" descr="Screen Shot 2015-05-15 at 3.49.25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01757" y="4254867"/>
            <a:ext cx="7906729" cy="4889133"/>
          </a:xfrm>
          <a:prstGeom prst="rect">
            <a:avLst/>
          </a:prstGeom>
        </p:spPr>
      </p:pic>
      <p:cxnSp>
        <p:nvCxnSpPr>
          <p:cNvPr id="6" name="Straight Arrow Connector 5"/>
          <p:cNvCxnSpPr/>
          <p:nvPr/>
        </p:nvCxnSpPr>
        <p:spPr>
          <a:xfrm flipH="1">
            <a:off x="3991642" y="3524565"/>
            <a:ext cx="1762543" cy="2470651"/>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042436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Screen Shot 2015-05-15 at 3.42.41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7514" y="4254867"/>
            <a:ext cx="7906729" cy="4889133"/>
          </a:xfrm>
          <a:prstGeom prst="rect">
            <a:avLst/>
          </a:prstGeom>
        </p:spPr>
      </p:pic>
      <p:pic>
        <p:nvPicPr>
          <p:cNvPr id="4" name="Picture 3" descr="Screen Shot 2015-05-15 at 3.49.25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01757" y="4254867"/>
            <a:ext cx="7906729" cy="4889133"/>
          </a:xfrm>
          <a:prstGeom prst="rect">
            <a:avLst/>
          </a:prstGeom>
        </p:spPr>
      </p:pic>
      <p:pic>
        <p:nvPicPr>
          <p:cNvPr id="2" name="Picture 1" descr="Screen Shot 2015-05-15 at 4.00.50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74637" y="0"/>
            <a:ext cx="7906729" cy="4889133"/>
          </a:xfrm>
          <a:prstGeom prst="rect">
            <a:avLst/>
          </a:prstGeom>
        </p:spPr>
      </p:pic>
      <p:cxnSp>
        <p:nvCxnSpPr>
          <p:cNvPr id="6" name="Straight Arrow Connector 5"/>
          <p:cNvCxnSpPr/>
          <p:nvPr/>
        </p:nvCxnSpPr>
        <p:spPr>
          <a:xfrm>
            <a:off x="10264219" y="3524565"/>
            <a:ext cx="2298216" cy="2522483"/>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9694382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What happens when new web nodes are added to the organization? Removed?</a:t>
            </a:r>
          </a:p>
          <a:p>
            <a:endParaRPr lang="en-US" dirty="0"/>
          </a:p>
          <a:p>
            <a:r>
              <a:rPr lang="en-US" dirty="0" smtClean="0"/>
              <a:t>What happens if you were to terminate a web node instance without removing it from the Chef Server?</a:t>
            </a:r>
            <a:endParaRPr lang="en-US" dirty="0"/>
          </a:p>
          <a:p>
            <a:endParaRPr lang="en-US" dirty="0" smtClean="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23892982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Search</a:t>
            </a:r>
            <a:endParaRPr lang="en-US" dirty="0">
              <a:latin typeface="+mn-lt"/>
              <a:cs typeface="Inconsolata"/>
            </a:endParaRPr>
          </a:p>
        </p:txBody>
      </p:sp>
      <p:sp>
        <p:nvSpPr>
          <p:cNvPr id="3" name="Subtitle 2"/>
          <p:cNvSpPr>
            <a:spLocks noGrp="1"/>
          </p:cNvSpPr>
          <p:nvPr>
            <p:ph type="subTitle" idx="1"/>
          </p:nvPr>
        </p:nvSpPr>
        <p:spPr>
          <a:xfrm>
            <a:off x="1927654" y="3506117"/>
            <a:ext cx="12554465" cy="4649341"/>
          </a:xfrm>
        </p:spPr>
        <p:txBody>
          <a:bodyPr/>
          <a:lstStyle/>
          <a:p>
            <a:r>
              <a:rPr lang="en-US" sz="4000" dirty="0">
                <a:solidFill>
                  <a:schemeClr val="tx1"/>
                </a:solidFill>
                <a:latin typeface="Arial" panose="020B0604020202020204" pitchFamily="34" charset="0"/>
                <a:cs typeface="Arial" panose="020B0604020202020204" pitchFamily="34" charset="0"/>
              </a:rPr>
              <a:t>So far we have seen how Chef is able to manage the policy of the </a:t>
            </a:r>
            <a:r>
              <a:rPr lang="en-US" sz="4000" dirty="0" smtClean="0">
                <a:solidFill>
                  <a:schemeClr val="tx1"/>
                </a:solidFill>
                <a:latin typeface="Arial" panose="020B0604020202020204" pitchFamily="34" charset="0"/>
                <a:cs typeface="Arial" panose="020B0604020202020204" pitchFamily="34" charset="0"/>
              </a:rPr>
              <a:t>nodes.</a:t>
            </a:r>
          </a:p>
          <a:p>
            <a:endParaRPr lang="en-US" sz="4000" dirty="0">
              <a:solidFill>
                <a:schemeClr val="tx1"/>
              </a:solidFill>
              <a:latin typeface="Arial" panose="020B0604020202020204" pitchFamily="34" charset="0"/>
              <a:cs typeface="Arial" panose="020B0604020202020204" pitchFamily="34" charset="0"/>
            </a:endParaRPr>
          </a:p>
          <a:p>
            <a:r>
              <a:rPr lang="en-US" sz="4000" dirty="0" smtClean="0">
                <a:solidFill>
                  <a:schemeClr val="tx1"/>
                </a:solidFill>
                <a:latin typeface="Arial" panose="020B0604020202020204" pitchFamily="34" charset="0"/>
                <a:cs typeface="Arial" panose="020B0604020202020204" pitchFamily="34" charset="0"/>
              </a:rPr>
              <a:t>We </a:t>
            </a:r>
            <a:r>
              <a:rPr lang="en-US" sz="4000" dirty="0">
                <a:solidFill>
                  <a:schemeClr val="tx1"/>
                </a:solidFill>
                <a:latin typeface="Arial" panose="020B0604020202020204" pitchFamily="34" charset="0"/>
                <a:cs typeface="Arial" panose="020B0604020202020204" pitchFamily="34" charset="0"/>
              </a:rPr>
              <a:t>have two web servers and one </a:t>
            </a:r>
            <a:r>
              <a:rPr lang="en-US" sz="4000" dirty="0" smtClean="0">
                <a:solidFill>
                  <a:schemeClr val="tx1"/>
                </a:solidFill>
                <a:latin typeface="Arial" panose="020B0604020202020204" pitchFamily="34" charset="0"/>
                <a:cs typeface="Arial" panose="020B0604020202020204" pitchFamily="34" charset="0"/>
              </a:rPr>
              <a:t>load balancer.</a:t>
            </a: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956106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p:txBody>
          <a:bodyPr/>
          <a:lstStyle/>
          <a:p>
            <a:r>
              <a:rPr lang="en-US" dirty="0" smtClean="0"/>
              <a:t>What questions can we help you answer?</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5328989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828769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Search</a:t>
            </a:r>
            <a:endParaRPr lang="en-US" dirty="0">
              <a:latin typeface="+mn-lt"/>
              <a:cs typeface="Inconsolata"/>
            </a:endParaRPr>
          </a:p>
        </p:txBody>
      </p:sp>
      <p:sp>
        <p:nvSpPr>
          <p:cNvPr id="3" name="Subtitle 2"/>
          <p:cNvSpPr>
            <a:spLocks noGrp="1"/>
          </p:cNvSpPr>
          <p:nvPr>
            <p:ph type="subTitle" idx="1"/>
          </p:nvPr>
        </p:nvSpPr>
        <p:spPr>
          <a:xfrm>
            <a:off x="3013753" y="3506118"/>
            <a:ext cx="10974132" cy="3827370"/>
          </a:xfrm>
        </p:spPr>
        <p:txBody>
          <a:bodyPr/>
          <a:lstStyle/>
          <a:p>
            <a:r>
              <a:rPr lang="en-US" sz="4000" dirty="0" smtClean="0">
                <a:solidFill>
                  <a:schemeClr val="tx1"/>
                </a:solidFill>
                <a:latin typeface="Arial" panose="020B0604020202020204" pitchFamily="34" charset="0"/>
                <a:cs typeface="Arial" panose="020B0604020202020204" pitchFamily="34" charset="0"/>
              </a:rPr>
              <a:t>To add new servers as load balancer members, we </a:t>
            </a:r>
            <a:r>
              <a:rPr lang="en-US" sz="4000" dirty="0">
                <a:solidFill>
                  <a:schemeClr val="tx1"/>
                </a:solidFill>
                <a:latin typeface="Arial" panose="020B0604020202020204" pitchFamily="34" charset="0"/>
                <a:cs typeface="Arial" panose="020B0604020202020204" pitchFamily="34" charset="0"/>
              </a:rPr>
              <a:t>would need to bootstrap a new web server and then update </a:t>
            </a:r>
            <a:r>
              <a:rPr lang="en-US" sz="4000" dirty="0" smtClean="0">
                <a:solidFill>
                  <a:schemeClr val="tx1"/>
                </a:solidFill>
                <a:latin typeface="Arial" panose="020B0604020202020204" pitchFamily="34" charset="0"/>
                <a:cs typeface="Arial" panose="020B0604020202020204" pitchFamily="34" charset="0"/>
              </a:rPr>
              <a:t>our load balancer's myhaproxy cookbook recipe.</a:t>
            </a:r>
          </a:p>
          <a:p>
            <a:endParaRPr lang="en-US" sz="4000" dirty="0">
              <a:solidFill>
                <a:schemeClr val="tx1"/>
              </a:solidFill>
              <a:latin typeface="Arial" panose="020B0604020202020204" pitchFamily="34" charset="0"/>
              <a:cs typeface="Arial" panose="020B0604020202020204" pitchFamily="34" charset="0"/>
            </a:endParaRPr>
          </a:p>
          <a:p>
            <a:r>
              <a:rPr lang="en-US" sz="4000" dirty="0" smtClean="0">
                <a:solidFill>
                  <a:schemeClr val="tx1"/>
                </a:solidFill>
                <a:latin typeface="Arial" panose="020B0604020202020204" pitchFamily="34" charset="0"/>
                <a:cs typeface="Arial" panose="020B0604020202020204" pitchFamily="34" charset="0"/>
              </a:rPr>
              <a:t>That </a:t>
            </a:r>
            <a:r>
              <a:rPr lang="en-US" sz="4000" dirty="0">
                <a:solidFill>
                  <a:schemeClr val="tx1"/>
                </a:solidFill>
                <a:latin typeface="Arial" panose="020B0604020202020204" pitchFamily="34" charset="0"/>
                <a:cs typeface="Arial" panose="020B0604020202020204" pitchFamily="34" charset="0"/>
              </a:rPr>
              <a:t>seems </a:t>
            </a:r>
            <a:r>
              <a:rPr lang="en-US" sz="4000" dirty="0" smtClean="0">
                <a:solidFill>
                  <a:schemeClr val="tx1"/>
                </a:solidFill>
                <a:latin typeface="Arial" panose="020B0604020202020204" pitchFamily="34" charset="0"/>
                <a:cs typeface="Arial" panose="020B0604020202020204" pitchFamily="34" charset="0"/>
              </a:rPr>
              <a:t>inefficient </a:t>
            </a:r>
            <a:r>
              <a:rPr lang="en-US" sz="4000" dirty="0">
                <a:solidFill>
                  <a:schemeClr val="tx1"/>
                </a:solidFill>
                <a:latin typeface="Arial" panose="020B0604020202020204" pitchFamily="34" charset="0"/>
                <a:cs typeface="Arial" panose="020B0604020202020204" pitchFamily="34" charset="0"/>
              </a:rPr>
              <a:t>to have to update a cookbook recipe. </a:t>
            </a:r>
          </a:p>
          <a:p>
            <a:endParaRPr lang="en-US" sz="4000" dirty="0" smtClean="0">
              <a:solidFill>
                <a:schemeClr val="tx1"/>
              </a:solidFill>
              <a:latin typeface="Arial" panose="020B0604020202020204" pitchFamily="34" charset="0"/>
              <a:cs typeface="Arial" panose="020B0604020202020204" pitchFamily="34"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2410780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The Chef Server and Search</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5</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8" name="Text Placeholder 4"/>
          <p:cNvSpPr>
            <a:spLocks noGrp="1"/>
          </p:cNvSpPr>
          <p:nvPr>
            <p:ph type="body" sz="quarter" idx="12"/>
          </p:nvPr>
        </p:nvSpPr>
        <p:spPr>
          <a:xfrm>
            <a:off x="286695" y="7120369"/>
            <a:ext cx="7233766" cy="658520"/>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309025" lvl="1"/>
            <a:r>
              <a:rPr lang="en-US" sz="2800" dirty="0">
                <a:solidFill>
                  <a:schemeClr val="tx1"/>
                </a:solidFill>
                <a:latin typeface="Arial" panose="020B0604020202020204" pitchFamily="34" charset="0"/>
                <a:cs typeface="Arial" panose="020B0604020202020204" pitchFamily="34" charset="0"/>
                <a:hlinkClick r:id="rId3"/>
              </a:rPr>
              <a:t>https://</a:t>
            </a:r>
            <a:r>
              <a:rPr lang="en-US" sz="2800" dirty="0" smtClean="0">
                <a:solidFill>
                  <a:schemeClr val="tx1"/>
                </a:solidFill>
                <a:latin typeface="Arial" panose="020B0604020202020204" pitchFamily="34" charset="0"/>
                <a:cs typeface="Arial" panose="020B0604020202020204" pitchFamily="34" charset="0"/>
                <a:hlinkClick r:id="rId3"/>
              </a:rPr>
              <a:t>docs.chef.io/chef_search.html</a:t>
            </a:r>
            <a:endParaRPr lang="en-US" sz="2800" dirty="0" smtClean="0">
              <a:solidFill>
                <a:schemeClr val="tx1"/>
              </a:solidFill>
              <a:latin typeface="Arial" panose="020B0604020202020204" pitchFamily="34" charset="0"/>
              <a:cs typeface="Arial" panose="020B0604020202020204" pitchFamily="34" charset="0"/>
            </a:endParaRPr>
          </a:p>
          <a:p>
            <a:pPr marL="309025" lvl="1"/>
            <a:endParaRPr lang="en-US" sz="3200" dirty="0">
              <a:solidFill>
                <a:schemeClr val="tx1"/>
              </a:solidFill>
              <a:latin typeface="Arial" panose="020B0604020202020204" pitchFamily="34" charset="0"/>
              <a:cs typeface="Arial" panose="020B0604020202020204" pitchFamily="34" charset="0"/>
            </a:endParaRPr>
          </a:p>
          <a:p>
            <a:pPr marL="309025" lvl="1"/>
            <a:endParaRPr lang="en-US" sz="3200" dirty="0" smtClean="0"/>
          </a:p>
        </p:txBody>
      </p:sp>
      <p:pic>
        <p:nvPicPr>
          <p:cNvPr id="25" name="Picture 2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60029" y="3542011"/>
            <a:ext cx="1636811" cy="1745180"/>
          </a:xfrm>
          <a:prstGeom prst="rect">
            <a:avLst/>
          </a:prstGeom>
        </p:spPr>
      </p:pic>
      <p:sp>
        <p:nvSpPr>
          <p:cNvPr id="26" name="Text Placeholder 2"/>
          <p:cNvSpPr txBox="1">
            <a:spLocks/>
          </p:cNvSpPr>
          <p:nvPr/>
        </p:nvSpPr>
        <p:spPr bwMode="white">
          <a:xfrm>
            <a:off x="7520461" y="5148033"/>
            <a:ext cx="1843460" cy="722910"/>
          </a:xfrm>
          <a:prstGeom prst="rect">
            <a:avLst/>
          </a:prstGeom>
        </p:spPr>
        <p:txBody>
          <a:bodyPr vert="horz" wrap="square" lIns="0" tIns="0" rIns="0" bIns="0" rtlCol="0">
            <a:normAutofit fontScale="925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b="1" dirty="0" smtClean="0"/>
              <a:t>Chef Server</a:t>
            </a:r>
            <a:endParaRPr lang="en-US" sz="2667" b="1" dirty="0"/>
          </a:p>
          <a:p>
            <a:endParaRPr lang="en-US" sz="2667" dirty="0"/>
          </a:p>
          <a:p>
            <a:endParaRPr lang="en-US" sz="2667" dirty="0"/>
          </a:p>
          <a:p>
            <a:endParaRPr lang="en-US" sz="4267" dirty="0"/>
          </a:p>
        </p:txBody>
      </p:sp>
      <p:cxnSp>
        <p:nvCxnSpPr>
          <p:cNvPr id="10" name="Straight Connector 9"/>
          <p:cNvCxnSpPr/>
          <p:nvPr/>
        </p:nvCxnSpPr>
        <p:spPr>
          <a:xfrm flipH="1">
            <a:off x="8988352" y="2562319"/>
            <a:ext cx="2101180" cy="136765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30" name="Straight Connector 29"/>
          <p:cNvCxnSpPr/>
          <p:nvPr/>
        </p:nvCxnSpPr>
        <p:spPr>
          <a:xfrm flipH="1" flipV="1">
            <a:off x="8988351" y="4580995"/>
            <a:ext cx="2101181" cy="1474103"/>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sp>
        <p:nvSpPr>
          <p:cNvPr id="35" name="Text Placeholder 4"/>
          <p:cNvSpPr txBox="1">
            <a:spLocks/>
          </p:cNvSpPr>
          <p:nvPr/>
        </p:nvSpPr>
        <p:spPr bwMode="white">
          <a:xfrm>
            <a:off x="615728" y="2035285"/>
            <a:ext cx="5979629" cy="3835658"/>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spcAft>
                <a:spcPts val="800"/>
              </a:spcAft>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spcAft>
                <a:spcPts val="800"/>
              </a:spcAft>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spcAft>
                <a:spcPts val="800"/>
              </a:spcAft>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spcAft>
                <a:spcPts val="800"/>
              </a:spcAft>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spcAft>
                <a:spcPts val="800"/>
              </a:spcAft>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309025" lvl="1"/>
            <a:r>
              <a:rPr lang="en-US" sz="3200" dirty="0" smtClean="0">
                <a:solidFill>
                  <a:schemeClr val="tx1"/>
                </a:solidFill>
                <a:latin typeface="Arial" panose="020B0604020202020204" pitchFamily="34" charset="0"/>
                <a:cs typeface="Arial" panose="020B0604020202020204" pitchFamily="34" charset="0"/>
              </a:rPr>
              <a:t>Chef Server maintains a representation of all the nodes within our infrastructure that can be searched on. </a:t>
            </a:r>
          </a:p>
          <a:p>
            <a:pPr marL="309025" lvl="1"/>
            <a:endParaRPr lang="en-US" sz="3200" dirty="0">
              <a:solidFill>
                <a:schemeClr val="tx1"/>
              </a:solidFill>
              <a:latin typeface="Arial" panose="020B0604020202020204" pitchFamily="34" charset="0"/>
              <a:cs typeface="Arial" panose="020B0604020202020204" pitchFamily="34" charset="0"/>
            </a:endParaRPr>
          </a:p>
          <a:p>
            <a:pPr marL="309025" lvl="1"/>
            <a:r>
              <a:rPr lang="en-US" sz="3200" dirty="0">
                <a:solidFill>
                  <a:schemeClr val="tx1"/>
                </a:solidFill>
                <a:latin typeface="Arial" panose="020B0604020202020204" pitchFamily="34" charset="0"/>
                <a:cs typeface="Arial" panose="020B0604020202020204" pitchFamily="34" charset="0"/>
              </a:rPr>
              <a:t>Search is a service discovery tool that allows us to query the Chef Server. </a:t>
            </a:r>
            <a:endParaRPr lang="en-US" sz="3200" dirty="0" smtClean="0"/>
          </a:p>
        </p:txBody>
      </p:sp>
      <p:sp>
        <p:nvSpPr>
          <p:cNvPr id="36" name="Text Placeholder 4"/>
          <p:cNvSpPr txBox="1">
            <a:spLocks/>
          </p:cNvSpPr>
          <p:nvPr/>
        </p:nvSpPr>
        <p:spPr bwMode="white">
          <a:xfrm>
            <a:off x="8307421" y="7120369"/>
            <a:ext cx="8353793" cy="661760"/>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spcAft>
                <a:spcPts val="800"/>
              </a:spcAft>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spcAft>
                <a:spcPts val="800"/>
              </a:spcAft>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spcAft>
                <a:spcPts val="800"/>
              </a:spcAft>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spcAft>
                <a:spcPts val="800"/>
              </a:spcAft>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spcAft>
                <a:spcPts val="800"/>
              </a:spcAft>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309025" lvl="1"/>
            <a:r>
              <a:rPr lang="en-US" sz="2800" dirty="0">
                <a:solidFill>
                  <a:schemeClr val="tx1"/>
                </a:solidFill>
                <a:latin typeface="Arial" panose="020B0604020202020204" pitchFamily="34" charset="0"/>
                <a:cs typeface="Arial" panose="020B0604020202020204" pitchFamily="34" charset="0"/>
                <a:hlinkClick r:id="rId5"/>
              </a:rPr>
              <a:t>https://</a:t>
            </a:r>
            <a:r>
              <a:rPr lang="en-US" sz="2800" dirty="0" smtClean="0">
                <a:solidFill>
                  <a:schemeClr val="tx1"/>
                </a:solidFill>
                <a:latin typeface="Arial" panose="020B0604020202020204" pitchFamily="34" charset="0"/>
                <a:cs typeface="Arial" panose="020B0604020202020204" pitchFamily="34" charset="0"/>
                <a:hlinkClick r:id="rId5"/>
              </a:rPr>
              <a:t>docs.chef.io/chef_search.html#search-indexes</a:t>
            </a:r>
            <a:endParaRPr lang="en-US" sz="2800" dirty="0" smtClean="0">
              <a:solidFill>
                <a:schemeClr val="tx1"/>
              </a:solidFill>
              <a:latin typeface="Arial" panose="020B0604020202020204" pitchFamily="34" charset="0"/>
              <a:cs typeface="Arial" panose="020B0604020202020204" pitchFamily="34" charset="0"/>
            </a:endParaRPr>
          </a:p>
          <a:p>
            <a:pPr marL="309025" lvl="1"/>
            <a:endParaRPr lang="en-US" sz="2800" dirty="0">
              <a:solidFill>
                <a:schemeClr val="tx1"/>
              </a:solidFill>
              <a:latin typeface="Arial" panose="020B0604020202020204" pitchFamily="34" charset="0"/>
              <a:cs typeface="Arial" panose="020B0604020202020204" pitchFamily="34" charset="0"/>
            </a:endParaRPr>
          </a:p>
          <a:p>
            <a:pPr marL="309025" lvl="1"/>
            <a:endParaRPr lang="en-US" sz="3200" dirty="0" smtClean="0">
              <a:solidFill>
                <a:schemeClr val="tx1"/>
              </a:solidFill>
              <a:latin typeface="Arial" panose="020B0604020202020204" pitchFamily="34" charset="0"/>
              <a:cs typeface="Arial" panose="020B0604020202020204" pitchFamily="34" charset="0"/>
            </a:endParaRPr>
          </a:p>
          <a:p>
            <a:pPr marL="309025" lvl="1"/>
            <a:endParaRPr lang="en-US" sz="3200" dirty="0" smtClean="0"/>
          </a:p>
        </p:txBody>
      </p:sp>
      <p:graphicFrame>
        <p:nvGraphicFramePr>
          <p:cNvPr id="5" name="Table 4"/>
          <p:cNvGraphicFramePr>
            <a:graphicFrameLocks noGrp="1"/>
          </p:cNvGraphicFramePr>
          <p:nvPr>
            <p:extLst>
              <p:ext uri="{D42A27DB-BD31-4B8C-83A1-F6EECF244321}">
                <p14:modId xmlns:p14="http://schemas.microsoft.com/office/powerpoint/2010/main" val="2418763640"/>
              </p:ext>
            </p:extLst>
          </p:nvPr>
        </p:nvGraphicFramePr>
        <p:xfrm>
          <a:off x="11065271" y="2562319"/>
          <a:ext cx="4965908" cy="3492779"/>
        </p:xfrm>
        <a:graphic>
          <a:graphicData uri="http://schemas.openxmlformats.org/drawingml/2006/table">
            <a:tbl>
              <a:tblPr firstRow="1" bandRow="1">
                <a:tableStyleId>{5940675A-B579-460E-94D1-54222C63F5DA}</a:tableStyleId>
              </a:tblPr>
              <a:tblGrid>
                <a:gridCol w="2482954"/>
                <a:gridCol w="2482954"/>
              </a:tblGrid>
              <a:tr h="3492779">
                <a:tc>
                  <a:txBody>
                    <a:bodyPr/>
                    <a:lstStyle/>
                    <a:p>
                      <a:pPr algn="ctr"/>
                      <a:r>
                        <a:rPr lang="en-US" b="1" dirty="0" smtClean="0"/>
                        <a:t>Web Nodes</a:t>
                      </a:r>
                    </a:p>
                    <a:p>
                      <a:pPr algn="ctr"/>
                      <a:endParaRPr lang="en-US" dirty="0" smtClean="0"/>
                    </a:p>
                    <a:p>
                      <a:pPr algn="l"/>
                      <a:r>
                        <a:rPr lang="en-US" dirty="0" smtClean="0"/>
                        <a:t>Node 1</a:t>
                      </a:r>
                    </a:p>
                    <a:p>
                      <a:pPr algn="l"/>
                      <a:endParaRPr lang="en-US" dirty="0" smtClean="0"/>
                    </a:p>
                    <a:p>
                      <a:pPr algn="l"/>
                      <a:r>
                        <a:rPr lang="en-US" dirty="0" smtClean="0"/>
                        <a:t>Node 3</a:t>
                      </a:r>
                    </a:p>
                    <a:p>
                      <a:pPr algn="l"/>
                      <a:endParaRPr lang="en-US" dirty="0" smtClean="0"/>
                    </a:p>
                    <a:p>
                      <a:pPr algn="l"/>
                      <a:r>
                        <a:rPr lang="en-US" dirty="0" smtClean="0"/>
                        <a:t>Node 8</a:t>
                      </a:r>
                      <a:endParaRPr lang="en-US" b="0" dirty="0"/>
                    </a:p>
                  </a:txBody>
                  <a:tcPr/>
                </a:tc>
                <a:tc>
                  <a:txBody>
                    <a:bodyPr/>
                    <a:lstStyle/>
                    <a:p>
                      <a:pPr algn="ctr"/>
                      <a:r>
                        <a:rPr lang="en-US" b="1" dirty="0" smtClean="0"/>
                        <a:t>Load Balancers</a:t>
                      </a:r>
                    </a:p>
                    <a:p>
                      <a:pPr algn="ctr"/>
                      <a:endParaRPr lang="en-US" b="1" dirty="0" smtClean="0"/>
                    </a:p>
                    <a:p>
                      <a:pPr algn="l"/>
                      <a:r>
                        <a:rPr lang="en-US" b="0" dirty="0" smtClean="0"/>
                        <a:t>Node</a:t>
                      </a:r>
                      <a:r>
                        <a:rPr lang="en-US" b="0" baseline="0" dirty="0" smtClean="0"/>
                        <a:t> 2</a:t>
                      </a:r>
                    </a:p>
                    <a:p>
                      <a:pPr algn="l"/>
                      <a:endParaRPr lang="en-US" b="0" baseline="0" dirty="0" smtClean="0"/>
                    </a:p>
                    <a:p>
                      <a:pPr algn="l"/>
                      <a:r>
                        <a:rPr lang="en-US" b="0" baseline="0" dirty="0" smtClean="0"/>
                        <a:t>Node 5</a:t>
                      </a:r>
                    </a:p>
                    <a:p>
                      <a:pPr algn="l"/>
                      <a:endParaRPr lang="en-US" b="0" baseline="0" dirty="0" smtClean="0"/>
                    </a:p>
                    <a:p>
                      <a:pPr algn="l"/>
                      <a:r>
                        <a:rPr lang="en-US" b="0" baseline="0" dirty="0" smtClean="0"/>
                        <a:t>Node 6</a:t>
                      </a:r>
                      <a:endParaRPr lang="en-US" b="0" dirty="0"/>
                    </a:p>
                  </a:txBody>
                  <a:tcPr/>
                </a:tc>
              </a:tr>
            </a:tbl>
          </a:graphicData>
        </a:graphic>
      </p:graphicFrame>
      <p:pic>
        <p:nvPicPr>
          <p:cNvPr id="3" name="Picture 2"/>
          <p:cNvPicPr>
            <a:picLocks noChangeAspect="1"/>
          </p:cNvPicPr>
          <p:nvPr/>
        </p:nvPicPr>
        <p:blipFill>
          <a:blip r:embed="rId6"/>
          <a:stretch>
            <a:fillRect/>
          </a:stretch>
        </p:blipFill>
        <p:spPr>
          <a:xfrm>
            <a:off x="11065271" y="2562319"/>
            <a:ext cx="4965908" cy="3481004"/>
          </a:xfrm>
          <a:prstGeom prst="rect">
            <a:avLst/>
          </a:prstGeom>
        </p:spPr>
      </p:pic>
    </p:spTree>
    <p:extLst>
      <p:ext uri="{BB962C8B-B14F-4D97-AF65-F5344CB8AC3E}">
        <p14:creationId xmlns:p14="http://schemas.microsoft.com/office/powerpoint/2010/main" val="3106551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The Chef Server and Search</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25" name="Picture 2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60029" y="3542011"/>
            <a:ext cx="1636811" cy="1745180"/>
          </a:xfrm>
          <a:prstGeom prst="rect">
            <a:avLst/>
          </a:prstGeom>
        </p:spPr>
      </p:pic>
      <p:sp>
        <p:nvSpPr>
          <p:cNvPr id="26" name="Text Placeholder 2"/>
          <p:cNvSpPr txBox="1">
            <a:spLocks/>
          </p:cNvSpPr>
          <p:nvPr/>
        </p:nvSpPr>
        <p:spPr bwMode="white">
          <a:xfrm>
            <a:off x="7520461" y="5148033"/>
            <a:ext cx="1843460" cy="722910"/>
          </a:xfrm>
          <a:prstGeom prst="rect">
            <a:avLst/>
          </a:prstGeom>
        </p:spPr>
        <p:txBody>
          <a:bodyPr vert="horz" wrap="square" lIns="0" tIns="0" rIns="0" bIns="0" rtlCol="0">
            <a:normAutofit fontScale="925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b="1" dirty="0" smtClean="0"/>
              <a:t>Chef Server</a:t>
            </a:r>
            <a:endParaRPr lang="en-US" sz="2667" b="1" dirty="0"/>
          </a:p>
          <a:p>
            <a:endParaRPr lang="en-US" sz="2667" dirty="0"/>
          </a:p>
          <a:p>
            <a:endParaRPr lang="en-US" sz="2667" dirty="0"/>
          </a:p>
          <a:p>
            <a:endParaRPr lang="en-US" sz="4267" dirty="0"/>
          </a:p>
        </p:txBody>
      </p:sp>
      <p:cxnSp>
        <p:nvCxnSpPr>
          <p:cNvPr id="10" name="Straight Connector 9"/>
          <p:cNvCxnSpPr/>
          <p:nvPr/>
        </p:nvCxnSpPr>
        <p:spPr>
          <a:xfrm flipH="1">
            <a:off x="8988352" y="2562319"/>
            <a:ext cx="2101180" cy="136765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30" name="Straight Connector 29"/>
          <p:cNvCxnSpPr/>
          <p:nvPr/>
        </p:nvCxnSpPr>
        <p:spPr>
          <a:xfrm flipH="1" flipV="1">
            <a:off x="8988351" y="4580995"/>
            <a:ext cx="2101181" cy="1474103"/>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sp>
        <p:nvSpPr>
          <p:cNvPr id="35" name="Text Placeholder 4"/>
          <p:cNvSpPr txBox="1">
            <a:spLocks/>
          </p:cNvSpPr>
          <p:nvPr/>
        </p:nvSpPr>
        <p:spPr bwMode="white">
          <a:xfrm>
            <a:off x="615728" y="2035285"/>
            <a:ext cx="5979629" cy="3835658"/>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spcAft>
                <a:spcPts val="800"/>
              </a:spcAft>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spcAft>
                <a:spcPts val="800"/>
              </a:spcAft>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spcAft>
                <a:spcPts val="800"/>
              </a:spcAft>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spcAft>
                <a:spcPts val="800"/>
              </a:spcAft>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spcAft>
                <a:spcPts val="800"/>
              </a:spcAft>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309025" lvl="1"/>
            <a:r>
              <a:rPr lang="en-US" sz="3200" dirty="0">
                <a:solidFill>
                  <a:schemeClr val="tx1"/>
                </a:solidFill>
                <a:latin typeface="Arial" panose="020B0604020202020204" pitchFamily="34" charset="0"/>
                <a:cs typeface="Arial" panose="020B0604020202020204" pitchFamily="34" charset="0"/>
              </a:rPr>
              <a:t>We can ask the Chef Server to </a:t>
            </a:r>
            <a:r>
              <a:rPr lang="en-US" sz="3200" dirty="0" smtClean="0">
                <a:solidFill>
                  <a:schemeClr val="tx1"/>
                </a:solidFill>
                <a:latin typeface="Arial" panose="020B0604020202020204" pitchFamily="34" charset="0"/>
                <a:cs typeface="Arial" panose="020B0604020202020204" pitchFamily="34" charset="0"/>
              </a:rPr>
              <a:t>return all </a:t>
            </a:r>
            <a:r>
              <a:rPr lang="en-US" sz="3200" dirty="0">
                <a:solidFill>
                  <a:schemeClr val="tx1"/>
                </a:solidFill>
                <a:latin typeface="Arial" panose="020B0604020202020204" pitchFamily="34" charset="0"/>
                <a:cs typeface="Arial" panose="020B0604020202020204" pitchFamily="34" charset="0"/>
              </a:rPr>
              <a:t>the nodes or a subset of nodes based on the query syntax that we provide it </a:t>
            </a:r>
            <a:r>
              <a:rPr lang="en-US" sz="3200" dirty="0" smtClean="0">
                <a:solidFill>
                  <a:schemeClr val="tx1"/>
                </a:solidFill>
                <a:latin typeface="Arial" panose="020B0604020202020204" pitchFamily="34" charset="0"/>
                <a:cs typeface="Arial" panose="020B0604020202020204" pitchFamily="34" charset="0"/>
              </a:rPr>
              <a:t> through `knife </a:t>
            </a:r>
            <a:r>
              <a:rPr lang="en-US" sz="3200" dirty="0">
                <a:solidFill>
                  <a:schemeClr val="tx1"/>
                </a:solidFill>
                <a:latin typeface="Arial" panose="020B0604020202020204" pitchFamily="34" charset="0"/>
                <a:cs typeface="Arial" panose="020B0604020202020204" pitchFamily="34" charset="0"/>
              </a:rPr>
              <a:t>search` or within our recipes through `search`.</a:t>
            </a:r>
          </a:p>
          <a:p>
            <a:pPr marL="309025" lvl="1"/>
            <a:endParaRPr lang="en-US" sz="3200" dirty="0">
              <a:solidFill>
                <a:schemeClr val="tx1"/>
              </a:solidFill>
              <a:latin typeface="Arial" panose="020B0604020202020204" pitchFamily="34" charset="0"/>
              <a:cs typeface="Arial" panose="020B0604020202020204" pitchFamily="34" charset="0"/>
            </a:endParaRPr>
          </a:p>
        </p:txBody>
      </p:sp>
      <p:graphicFrame>
        <p:nvGraphicFramePr>
          <p:cNvPr id="5" name="Table 4"/>
          <p:cNvGraphicFramePr>
            <a:graphicFrameLocks noGrp="1"/>
          </p:cNvGraphicFramePr>
          <p:nvPr/>
        </p:nvGraphicFramePr>
        <p:xfrm>
          <a:off x="11065271" y="2562319"/>
          <a:ext cx="4965908" cy="3492779"/>
        </p:xfrm>
        <a:graphic>
          <a:graphicData uri="http://schemas.openxmlformats.org/drawingml/2006/table">
            <a:tbl>
              <a:tblPr firstRow="1" bandRow="1">
                <a:tableStyleId>{5940675A-B579-460E-94D1-54222C63F5DA}</a:tableStyleId>
              </a:tblPr>
              <a:tblGrid>
                <a:gridCol w="2482954"/>
                <a:gridCol w="2482954"/>
              </a:tblGrid>
              <a:tr h="3492779">
                <a:tc>
                  <a:txBody>
                    <a:bodyPr/>
                    <a:lstStyle/>
                    <a:p>
                      <a:pPr algn="ctr"/>
                      <a:r>
                        <a:rPr lang="en-US" b="1" dirty="0" smtClean="0"/>
                        <a:t>Web Nodes</a:t>
                      </a:r>
                    </a:p>
                    <a:p>
                      <a:pPr algn="ctr"/>
                      <a:endParaRPr lang="en-US" dirty="0" smtClean="0"/>
                    </a:p>
                    <a:p>
                      <a:pPr algn="l"/>
                      <a:r>
                        <a:rPr lang="en-US" dirty="0" smtClean="0"/>
                        <a:t>Node 1</a:t>
                      </a:r>
                    </a:p>
                    <a:p>
                      <a:pPr algn="l"/>
                      <a:endParaRPr lang="en-US" dirty="0" smtClean="0"/>
                    </a:p>
                    <a:p>
                      <a:pPr algn="l"/>
                      <a:r>
                        <a:rPr lang="en-US" dirty="0" smtClean="0"/>
                        <a:t>Node 3</a:t>
                      </a:r>
                    </a:p>
                    <a:p>
                      <a:pPr algn="l"/>
                      <a:endParaRPr lang="en-US" dirty="0" smtClean="0"/>
                    </a:p>
                    <a:p>
                      <a:pPr algn="l"/>
                      <a:r>
                        <a:rPr lang="en-US" dirty="0" smtClean="0"/>
                        <a:t>Node 8</a:t>
                      </a:r>
                      <a:endParaRPr lang="en-US" b="0" dirty="0"/>
                    </a:p>
                  </a:txBody>
                  <a:tcPr/>
                </a:tc>
                <a:tc>
                  <a:txBody>
                    <a:bodyPr/>
                    <a:lstStyle/>
                    <a:p>
                      <a:pPr algn="ctr"/>
                      <a:r>
                        <a:rPr lang="en-US" b="1" dirty="0" smtClean="0"/>
                        <a:t>Proxy Nodes</a:t>
                      </a:r>
                    </a:p>
                    <a:p>
                      <a:pPr algn="ctr"/>
                      <a:endParaRPr lang="en-US" b="1" dirty="0" smtClean="0"/>
                    </a:p>
                    <a:p>
                      <a:pPr algn="l"/>
                      <a:r>
                        <a:rPr lang="en-US" b="0" dirty="0" smtClean="0"/>
                        <a:t>Node</a:t>
                      </a:r>
                      <a:r>
                        <a:rPr lang="en-US" b="0" baseline="0" dirty="0" smtClean="0"/>
                        <a:t> 2</a:t>
                      </a:r>
                    </a:p>
                    <a:p>
                      <a:pPr algn="l"/>
                      <a:endParaRPr lang="en-US" b="0" baseline="0" dirty="0" smtClean="0"/>
                    </a:p>
                    <a:p>
                      <a:pPr algn="l"/>
                      <a:r>
                        <a:rPr lang="en-US" b="0" baseline="0" dirty="0" smtClean="0"/>
                        <a:t>Node 5</a:t>
                      </a:r>
                    </a:p>
                    <a:p>
                      <a:pPr algn="l"/>
                      <a:endParaRPr lang="en-US" b="0" baseline="0" dirty="0" smtClean="0"/>
                    </a:p>
                    <a:p>
                      <a:pPr algn="l"/>
                      <a:r>
                        <a:rPr lang="en-US" b="0" baseline="0" dirty="0" smtClean="0"/>
                        <a:t>Node 6</a:t>
                      </a:r>
                      <a:endParaRPr lang="en-US" b="0" dirty="0"/>
                    </a:p>
                  </a:txBody>
                  <a:tcPr/>
                </a:tc>
              </a:tr>
            </a:tbl>
          </a:graphicData>
        </a:graphic>
      </p:graphicFrame>
      <p:pic>
        <p:nvPicPr>
          <p:cNvPr id="11" name="Picture 10"/>
          <p:cNvPicPr>
            <a:picLocks noChangeAspect="1"/>
          </p:cNvPicPr>
          <p:nvPr/>
        </p:nvPicPr>
        <p:blipFill>
          <a:blip r:embed="rId4"/>
          <a:stretch>
            <a:fillRect/>
          </a:stretch>
        </p:blipFill>
        <p:spPr>
          <a:xfrm>
            <a:off x="11077971" y="2562319"/>
            <a:ext cx="4965908" cy="3512780"/>
          </a:xfrm>
          <a:prstGeom prst="rect">
            <a:avLst/>
          </a:prstGeom>
        </p:spPr>
      </p:pic>
      <p:pic>
        <p:nvPicPr>
          <p:cNvPr id="12" name="Picture 11"/>
          <p:cNvPicPr>
            <a:picLocks noChangeAspect="1"/>
          </p:cNvPicPr>
          <p:nvPr/>
        </p:nvPicPr>
        <p:blipFill>
          <a:blip r:embed="rId5"/>
          <a:stretch>
            <a:fillRect/>
          </a:stretch>
        </p:blipFill>
        <p:spPr>
          <a:xfrm>
            <a:off x="11065271" y="2562319"/>
            <a:ext cx="4965908" cy="3481004"/>
          </a:xfrm>
          <a:prstGeom prst="rect">
            <a:avLst/>
          </a:prstGeom>
        </p:spPr>
      </p:pic>
    </p:spTree>
    <p:extLst>
      <p:ext uri="{BB962C8B-B14F-4D97-AF65-F5344CB8AC3E}">
        <p14:creationId xmlns:p14="http://schemas.microsoft.com/office/powerpoint/2010/main" val="40933661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Criteria</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7</a:t>
            </a:fld>
            <a:endParaRPr lang="en-US" dirty="0"/>
          </a:p>
        </p:txBody>
      </p:sp>
      <p:sp>
        <p:nvSpPr>
          <p:cNvPr id="17" name="Text Placeholder 4"/>
          <p:cNvSpPr>
            <a:spLocks noGrp="1"/>
          </p:cNvSpPr>
          <p:nvPr>
            <p:ph type="body" sz="quarter" idx="12"/>
          </p:nvPr>
        </p:nvSpPr>
        <p:spPr>
          <a:xfrm>
            <a:off x="677333" y="1396503"/>
            <a:ext cx="11691130"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The </a:t>
            </a:r>
            <a:r>
              <a:rPr lang="en-US" dirty="0"/>
              <a:t>search criteria that we have been using up to this point is </a:t>
            </a:r>
            <a:r>
              <a:rPr lang="en-US" dirty="0" smtClean="0"/>
              <a:t>"*:*"</a:t>
            </a:r>
          </a:p>
          <a:p>
            <a:pPr lvl="1"/>
            <a:endParaRPr lang="en-US" dirty="0"/>
          </a:p>
          <a:p>
            <a:pPr lvl="1"/>
            <a:r>
              <a:rPr lang="en-US" dirty="0"/>
              <a:t>Querying and returning every node is not </a:t>
            </a:r>
            <a:r>
              <a:rPr lang="en-US" dirty="0" smtClean="0"/>
              <a:t>what we need </a:t>
            </a:r>
            <a:r>
              <a:rPr lang="en-US" dirty="0"/>
              <a:t>to solve our current problem. </a:t>
            </a:r>
            <a:endParaRPr lang="en-US" dirty="0" smtClean="0"/>
          </a:p>
          <a:p>
            <a:pPr lvl="1"/>
            <a:endParaRPr lang="en-US" dirty="0"/>
          </a:p>
          <a:p>
            <a:pPr lvl="1"/>
            <a:r>
              <a:rPr lang="en-US" dirty="0" smtClean="0"/>
              <a:t>Scenario: We </a:t>
            </a:r>
            <a:r>
              <a:rPr lang="en-US" dirty="0"/>
              <a:t>want only to return a subset of our </a:t>
            </a:r>
            <a:r>
              <a:rPr lang="en-US" dirty="0" smtClean="0"/>
              <a:t>nodes--only </a:t>
            </a:r>
            <a:r>
              <a:rPr lang="en-US" dirty="0"/>
              <a:t>the nodes that are webservers.</a:t>
            </a:r>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346349" y="2713379"/>
            <a:ext cx="2585083" cy="2712218"/>
          </a:xfrm>
          <a:prstGeom prst="rect">
            <a:avLst/>
          </a:prstGeom>
        </p:spPr>
      </p:pic>
    </p:spTree>
    <p:extLst>
      <p:ext uri="{BB962C8B-B14F-4D97-AF65-F5344CB8AC3E}">
        <p14:creationId xmlns:p14="http://schemas.microsoft.com/office/powerpoint/2010/main" val="266212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Syntax</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8</a:t>
            </a:fld>
            <a:endParaRPr lang="en-US" dirty="0"/>
          </a:p>
        </p:txBody>
      </p:sp>
      <p:sp>
        <p:nvSpPr>
          <p:cNvPr id="17" name="Text Placeholder 4"/>
          <p:cNvSpPr>
            <a:spLocks noGrp="1"/>
          </p:cNvSpPr>
          <p:nvPr>
            <p:ph type="body" sz="quarter" idx="12"/>
          </p:nvPr>
        </p:nvSpPr>
        <p:spPr>
          <a:xfrm>
            <a:off x="677333" y="1396502"/>
            <a:ext cx="14532930" cy="6577065"/>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sz="3600" dirty="0"/>
              <a:t>A search query is comprised of two parts: the key and the search pattern. A search query has the following syntax</a:t>
            </a:r>
            <a:r>
              <a:rPr lang="en-US" sz="3600" dirty="0" smtClean="0"/>
              <a:t>:</a:t>
            </a:r>
          </a:p>
          <a:p>
            <a:pPr lvl="1"/>
            <a:endParaRPr lang="en-US" sz="3600" dirty="0" smtClean="0"/>
          </a:p>
          <a:p>
            <a:pPr lvl="1"/>
            <a:r>
              <a:rPr lang="en-US" sz="3600" dirty="0" smtClean="0">
                <a:solidFill>
                  <a:schemeClr val="accent1"/>
                </a:solidFill>
              </a:rPr>
              <a:t>key</a:t>
            </a:r>
            <a:r>
              <a:rPr lang="en-US" sz="3600" dirty="0" smtClean="0"/>
              <a:t>:search_pattern</a:t>
            </a:r>
          </a:p>
          <a:p>
            <a:pPr lvl="1"/>
            <a:endParaRPr lang="en-US" sz="3600" dirty="0" smtClean="0"/>
          </a:p>
          <a:p>
            <a:pPr lvl="1"/>
            <a:r>
              <a:rPr lang="en-US" sz="3600" dirty="0" smtClean="0"/>
              <a:t>...where </a:t>
            </a:r>
            <a:r>
              <a:rPr lang="en-US" sz="3600" dirty="0"/>
              <a:t>key is a field name that is found in the JSON description of an indexable object on the Chef server </a:t>
            </a:r>
            <a:r>
              <a:rPr lang="en-US" sz="3600" dirty="0" smtClean="0"/>
              <a:t>and </a:t>
            </a:r>
            <a:r>
              <a:rPr lang="en-US" sz="3600" dirty="0"/>
              <a:t>search_pattern defines what will be searched </a:t>
            </a:r>
            <a:r>
              <a:rPr lang="en-US" sz="3600" dirty="0" smtClean="0"/>
              <a:t>for</a:t>
            </a:r>
            <a:r>
              <a:rPr lang="en-US" sz="3600" dirty="0"/>
              <a:t>,</a:t>
            </a:r>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8202200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Syntax within a Recipe</a:t>
            </a:r>
            <a:endParaRPr lang="en-US" dirty="0"/>
          </a:p>
        </p:txBody>
      </p:sp>
      <p:sp>
        <p:nvSpPr>
          <p:cNvPr id="3" name="Content Placeholder 2"/>
          <p:cNvSpPr>
            <a:spLocks noGrp="1"/>
          </p:cNvSpPr>
          <p:nvPr>
            <p:ph sz="quarter" idx="10"/>
          </p:nvPr>
        </p:nvSpPr>
        <p:spPr>
          <a:xfrm>
            <a:off x="609914" y="1348277"/>
            <a:ext cx="14934855" cy="1010629"/>
          </a:xfrm>
        </p:spPr>
        <p:txBody>
          <a:bodyPr>
            <a:normAutofit/>
          </a:bodyPr>
          <a:lstStyle/>
          <a:p>
            <a:r>
              <a:rPr lang="en-US" sz="4300" dirty="0" err="1">
                <a:latin typeface="Courier New" panose="02070309020205020404" pitchFamily="49" charset="0"/>
                <a:cs typeface="Courier New" panose="02070309020205020404" pitchFamily="49" charset="0"/>
              </a:rPr>
              <a:t>all_web_nodes</a:t>
            </a:r>
            <a:r>
              <a:rPr lang="en-US" sz="4300" dirty="0">
                <a:latin typeface="Courier New" panose="02070309020205020404" pitchFamily="49" charset="0"/>
                <a:cs typeface="Courier New" panose="02070309020205020404" pitchFamily="49" charset="0"/>
              </a:rPr>
              <a:t> = search</a:t>
            </a:r>
            <a:r>
              <a:rPr lang="en-US" sz="4300" dirty="0" smtClean="0">
                <a:latin typeface="Courier New" panose="02070309020205020404" pitchFamily="49" charset="0"/>
                <a:cs typeface="Courier New" panose="02070309020205020404" pitchFamily="49" charset="0"/>
              </a:rPr>
              <a:t>(</a:t>
            </a:r>
            <a:r>
              <a:rPr lang="uk-UA" sz="4300" dirty="0" smtClean="0">
                <a:latin typeface="Courier New" panose="02070309020205020404" pitchFamily="49" charset="0"/>
                <a:cs typeface="Courier New" panose="02070309020205020404" pitchFamily="49" charset="0"/>
              </a:rPr>
              <a:t>'</a:t>
            </a:r>
            <a:r>
              <a:rPr lang="en-US" sz="4300" dirty="0" smtClean="0">
                <a:latin typeface="Courier New" panose="02070309020205020404" pitchFamily="49" charset="0"/>
                <a:cs typeface="Courier New" panose="02070309020205020404" pitchFamily="49" charset="0"/>
              </a:rPr>
              <a:t>node</a:t>
            </a:r>
            <a:r>
              <a:rPr lang="uk-UA" sz="4300" dirty="0" smtClean="0">
                <a:latin typeface="Courier New" panose="02070309020205020404" pitchFamily="49" charset="0"/>
                <a:cs typeface="Courier New" panose="02070309020205020404" pitchFamily="49" charset="0"/>
              </a:rPr>
              <a:t>'</a:t>
            </a:r>
            <a:r>
              <a:rPr lang="en-US" sz="4300" dirty="0" smtClean="0">
                <a:latin typeface="Courier New" panose="02070309020205020404" pitchFamily="49" charset="0"/>
                <a:cs typeface="Courier New" panose="02070309020205020404" pitchFamily="49" charset="0"/>
              </a:rPr>
              <a:t>,</a:t>
            </a:r>
            <a:r>
              <a:rPr lang="uk-UA" sz="4300" dirty="0" smtClean="0">
                <a:latin typeface="Courier New" panose="02070309020205020404" pitchFamily="49" charset="0"/>
                <a:cs typeface="Courier New" panose="02070309020205020404" pitchFamily="49" charset="0"/>
              </a:rPr>
              <a:t>'</a:t>
            </a:r>
            <a:r>
              <a:rPr lang="en-US" sz="4300" dirty="0" err="1" smtClean="0">
                <a:latin typeface="Courier New" panose="02070309020205020404" pitchFamily="49" charset="0"/>
                <a:cs typeface="Courier New" panose="02070309020205020404" pitchFamily="49" charset="0"/>
              </a:rPr>
              <a:t>role:web</a:t>
            </a:r>
            <a:r>
              <a:rPr lang="uk-UA" sz="4300" dirty="0" smtClean="0">
                <a:latin typeface="Courier New" panose="02070309020205020404" pitchFamily="49" charset="0"/>
                <a:cs typeface="Courier New" panose="02070309020205020404" pitchFamily="49" charset="0"/>
              </a:rPr>
              <a:t>'</a:t>
            </a:r>
            <a:r>
              <a:rPr lang="en-US" sz="4300" dirty="0" smtClean="0">
                <a:latin typeface="Courier New" panose="02070309020205020404" pitchFamily="49" charset="0"/>
                <a:cs typeface="Courier New" panose="02070309020205020404" pitchFamily="49" charset="0"/>
              </a:rPr>
              <a:t>)</a:t>
            </a:r>
            <a:endParaRPr lang="en-US" sz="4300" dirty="0">
              <a:latin typeface="Courier New" panose="02070309020205020404" pitchFamily="49" charset="0"/>
              <a:cs typeface="Courier New" panose="02070309020205020404" pitchFamily="49" charset="0"/>
            </a:endParaRPr>
          </a:p>
          <a:p>
            <a:endParaRPr lang="en-US" sz="4800" dirty="0"/>
          </a:p>
        </p:txBody>
      </p:sp>
      <p:sp>
        <p:nvSpPr>
          <p:cNvPr id="22" name="Footer Placeholder 2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4" name="Slide Number Placeholder 3"/>
          <p:cNvSpPr>
            <a:spLocks noGrp="1"/>
          </p:cNvSpPr>
          <p:nvPr>
            <p:ph type="sldNum" sz="quarter" idx="15"/>
          </p:nvPr>
        </p:nvSpPr>
        <p:spPr/>
        <p:txBody>
          <a:bodyPr/>
          <a:lstStyle/>
          <a:p>
            <a:fld id="{D3C6E21F-9381-4880-84FB-1E73165A9E9D}" type="slidenum">
              <a:rPr lang="en-US" smtClean="0"/>
              <a:pPr/>
              <a:t>9</a:t>
            </a:fld>
            <a:endParaRPr lang="en-US" dirty="0"/>
          </a:p>
        </p:txBody>
      </p:sp>
      <p:cxnSp>
        <p:nvCxnSpPr>
          <p:cNvPr id="16" name="Straight Arrow Connector 15"/>
          <p:cNvCxnSpPr/>
          <p:nvPr/>
        </p:nvCxnSpPr>
        <p:spPr>
          <a:xfrm flipV="1">
            <a:off x="1986706" y="2148397"/>
            <a:ext cx="8849" cy="1221468"/>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21" name="Straight Arrow Connector 20"/>
          <p:cNvCxnSpPr/>
          <p:nvPr/>
        </p:nvCxnSpPr>
        <p:spPr>
          <a:xfrm flipV="1">
            <a:off x="5377365" y="2148397"/>
            <a:ext cx="0" cy="2180584"/>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25" name="Straight Arrow Connector 24"/>
          <p:cNvCxnSpPr/>
          <p:nvPr/>
        </p:nvCxnSpPr>
        <p:spPr>
          <a:xfrm flipH="1" flipV="1">
            <a:off x="6790075" y="2148397"/>
            <a:ext cx="25916" cy="3395786"/>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26" name="Straight Arrow Connector 25"/>
          <p:cNvCxnSpPr/>
          <p:nvPr/>
        </p:nvCxnSpPr>
        <p:spPr>
          <a:xfrm flipH="1" flipV="1">
            <a:off x="11886473" y="2148397"/>
            <a:ext cx="651005" cy="1480689"/>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27" name="Straight Arrow Connector 26"/>
          <p:cNvCxnSpPr/>
          <p:nvPr/>
        </p:nvCxnSpPr>
        <p:spPr>
          <a:xfrm flipH="1" flipV="1">
            <a:off x="9003753" y="2148397"/>
            <a:ext cx="702837" cy="241388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28" name="TextBox 27"/>
          <p:cNvSpPr txBox="1"/>
          <p:nvPr/>
        </p:nvSpPr>
        <p:spPr bwMode="white">
          <a:xfrm>
            <a:off x="492410" y="3318021"/>
            <a:ext cx="4302106" cy="914400"/>
          </a:xfrm>
          <a:prstGeom prst="rect">
            <a:avLst/>
          </a:prstGeom>
        </p:spPr>
        <p:txBody>
          <a:bodyPr vert="horz" wrap="none" lIns="91440" tIns="91440" rIns="91440" bIns="91440" rtlCol="0">
            <a:normAutofit/>
          </a:bodyPr>
          <a:lstStyle/>
          <a:p>
            <a:r>
              <a:rPr lang="en-US" b="1" dirty="0" smtClean="0"/>
              <a:t>creates and names a variable</a:t>
            </a:r>
          </a:p>
        </p:txBody>
      </p:sp>
      <p:sp>
        <p:nvSpPr>
          <p:cNvPr id="31" name="TextBox 30"/>
          <p:cNvSpPr txBox="1"/>
          <p:nvPr/>
        </p:nvSpPr>
        <p:spPr bwMode="white">
          <a:xfrm>
            <a:off x="1966541" y="4274004"/>
            <a:ext cx="4302106" cy="1610299"/>
          </a:xfrm>
          <a:prstGeom prst="rect">
            <a:avLst/>
          </a:prstGeom>
        </p:spPr>
        <p:txBody>
          <a:bodyPr vert="horz" wrap="none" lIns="91440" tIns="91440" rIns="91440" bIns="91440" rtlCol="0">
            <a:normAutofit/>
          </a:bodyPr>
          <a:lstStyle/>
          <a:p>
            <a:r>
              <a:rPr lang="en-US" b="1" dirty="0" smtClean="0"/>
              <a:t>assigns the value of the </a:t>
            </a:r>
          </a:p>
          <a:p>
            <a:r>
              <a:rPr lang="en-US" b="1" dirty="0" smtClean="0"/>
              <a:t>operation on the right </a:t>
            </a:r>
          </a:p>
          <a:p>
            <a:r>
              <a:rPr lang="en-US" b="1" dirty="0" smtClean="0"/>
              <a:t>into the variable on the left</a:t>
            </a:r>
          </a:p>
        </p:txBody>
      </p:sp>
      <p:sp>
        <p:nvSpPr>
          <p:cNvPr id="43" name="TextBox 42"/>
          <p:cNvSpPr txBox="1"/>
          <p:nvPr/>
        </p:nvSpPr>
        <p:spPr bwMode="white">
          <a:xfrm>
            <a:off x="4791418" y="5621950"/>
            <a:ext cx="4302106" cy="914400"/>
          </a:xfrm>
          <a:prstGeom prst="rect">
            <a:avLst/>
          </a:prstGeom>
        </p:spPr>
        <p:txBody>
          <a:bodyPr vert="horz" wrap="none" lIns="91440" tIns="91440" rIns="91440" bIns="91440" rtlCol="0">
            <a:normAutofit/>
          </a:bodyPr>
          <a:lstStyle/>
          <a:p>
            <a:r>
              <a:rPr lang="en-US" b="1" dirty="0" smtClean="0"/>
              <a:t>invokes the search method</a:t>
            </a:r>
          </a:p>
        </p:txBody>
      </p:sp>
      <p:sp>
        <p:nvSpPr>
          <p:cNvPr id="46" name="TextBox 45"/>
          <p:cNvSpPr txBox="1"/>
          <p:nvPr/>
        </p:nvSpPr>
        <p:spPr bwMode="white">
          <a:xfrm>
            <a:off x="7587281" y="4530092"/>
            <a:ext cx="4302106" cy="914400"/>
          </a:xfrm>
          <a:prstGeom prst="rect">
            <a:avLst/>
          </a:prstGeom>
        </p:spPr>
        <p:txBody>
          <a:bodyPr vert="horz" wrap="none" lIns="91440" tIns="91440" rIns="91440" bIns="91440" rtlCol="0">
            <a:normAutofit/>
          </a:bodyPr>
          <a:lstStyle/>
          <a:p>
            <a:r>
              <a:rPr lang="en-US" b="1" dirty="0" smtClean="0"/>
              <a:t>the index or items to search</a:t>
            </a:r>
          </a:p>
        </p:txBody>
      </p:sp>
      <p:sp>
        <p:nvSpPr>
          <p:cNvPr id="48" name="TextBox 47"/>
          <p:cNvSpPr txBox="1"/>
          <p:nvPr/>
        </p:nvSpPr>
        <p:spPr bwMode="white">
          <a:xfrm>
            <a:off x="11238382" y="3723378"/>
            <a:ext cx="4302106" cy="914400"/>
          </a:xfrm>
          <a:prstGeom prst="rect">
            <a:avLst/>
          </a:prstGeom>
        </p:spPr>
        <p:txBody>
          <a:bodyPr vert="horz" wrap="none" lIns="91440" tIns="91440" rIns="91440" bIns="91440" rtlCol="0">
            <a:normAutofit/>
          </a:bodyPr>
          <a:lstStyle/>
          <a:p>
            <a:r>
              <a:rPr lang="en-US" b="1" dirty="0" smtClean="0"/>
              <a:t>the search criteria - </a:t>
            </a:r>
            <a:r>
              <a:rPr lang="en-US" b="1" dirty="0" err="1" smtClean="0"/>
              <a:t>key:value</a:t>
            </a:r>
            <a:endParaRPr lang="en-US" b="1" dirty="0" smtClean="0"/>
          </a:p>
        </p:txBody>
      </p:sp>
    </p:spTree>
    <p:extLst>
      <p:ext uri="{BB962C8B-B14F-4D97-AF65-F5344CB8AC3E}">
        <p14:creationId xmlns:p14="http://schemas.microsoft.com/office/powerpoint/2010/main" val="1995971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6921749B-AEB7-461B-845F-603CABD25259}">
  <ds:schemaRefs>
    <ds:schemaRef ds:uri="http://schemas.microsoft.com/office/2006/documentManagement/types"/>
    <ds:schemaRef ds:uri="http://schemas.microsoft.com/office/infopath/2007/PartnerControls"/>
    <ds:schemaRef ds:uri="http://purl.org/dc/elements/1.1/"/>
    <ds:schemaRef ds:uri="http://schemas.microsoft.com/office/2006/metadata/properties"/>
    <ds:schemaRef ds:uri="7bb5d761-a2ea-4873-95f7-7a6658fb3ef0"/>
    <ds:schemaRef ds:uri="http://purl.org/dc/terms/"/>
    <ds:schemaRef ds:uri="http://schemas.openxmlformats.org/package/2006/metadata/core-properties"/>
    <ds:schemaRef ds:uri="http://www.w3.org/XML/1998/namespace"/>
    <ds:schemaRef ds:uri="http://purl.org/dc/dcmitype/"/>
  </ds:schemaRefs>
</ds:datastoreItem>
</file>

<file path=customXml/itemProps3.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17261</TotalTime>
  <Words>3611</Words>
  <Application>Microsoft Macintosh PowerPoint</Application>
  <PresentationFormat>Custom</PresentationFormat>
  <Paragraphs>433</Paragraphs>
  <Slides>31</Slides>
  <Notes>30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31</vt:i4>
      </vt:variant>
    </vt:vector>
  </HeadingPairs>
  <TitlesOfParts>
    <vt:vector size="38" baseType="lpstr">
      <vt:lpstr>Calibri</vt:lpstr>
      <vt:lpstr>Courier New</vt:lpstr>
      <vt:lpstr>Inconsolata</vt:lpstr>
      <vt:lpstr>Lucida Grande</vt:lpstr>
      <vt:lpstr>Wingdings</vt:lpstr>
      <vt:lpstr>Arial</vt:lpstr>
      <vt:lpstr>ChefDk3.2Template</vt:lpstr>
      <vt:lpstr>Search</vt:lpstr>
      <vt:lpstr>Objectives</vt:lpstr>
      <vt:lpstr>Search</vt:lpstr>
      <vt:lpstr>Search</vt:lpstr>
      <vt:lpstr>The Chef Server and Search</vt:lpstr>
      <vt:lpstr>The Chef Server and Search</vt:lpstr>
      <vt:lpstr>Search Criteria</vt:lpstr>
      <vt:lpstr>Search Syntax</vt:lpstr>
      <vt:lpstr>Search Syntax within a Recipe</vt:lpstr>
      <vt:lpstr>Search Syntax within a Recipe</vt:lpstr>
      <vt:lpstr>Hard Coding Example</vt:lpstr>
      <vt:lpstr>GE: Dynamic Web Load Balancer</vt:lpstr>
      <vt:lpstr>GE: Showing node1 Cloud Attributes</vt:lpstr>
      <vt:lpstr>GE: Showing node3 Cloud Attributes</vt:lpstr>
      <vt:lpstr>GE: Remove the Hard-coded Members</vt:lpstr>
      <vt:lpstr>GE: Use Search to Identify the Members</vt:lpstr>
      <vt:lpstr>Creating an Array to Store the Converted Members</vt:lpstr>
      <vt:lpstr>Populating the Members with Each New Member</vt:lpstr>
      <vt:lpstr>Populating the Hash with Node Details</vt:lpstr>
      <vt:lpstr>The Final Recipe</vt:lpstr>
      <vt:lpstr>Dynamic Web Load Balancer</vt:lpstr>
      <vt:lpstr>Lab: Upload the Cookbook</vt:lpstr>
      <vt:lpstr>Lab: Update the Version Number </vt:lpstr>
      <vt:lpstr>Lab: CD and Install Dependencies</vt:lpstr>
      <vt:lpstr>Lab: Upload the Cookbook </vt:lpstr>
      <vt:lpstr>Lab: Run the 'knife ssh' Command</vt:lpstr>
      <vt:lpstr>PowerPoint Presentation</vt:lpstr>
      <vt:lpstr>PowerPoint Presentation</vt:lpstr>
      <vt:lpstr>Discussion</vt:lpstr>
      <vt:lpstr>Q&amp;A</vt:lpstr>
      <vt:lpstr>PowerPoint Presentation</vt:lpstr>
    </vt:vector>
  </TitlesOfParts>
  <Manager>&lt;Content Manager Name Here&gt;</Manager>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2088</cp:revision>
  <cp:lastPrinted>2015-02-07T23:49:10Z</cp:lastPrinted>
  <dcterms:created xsi:type="dcterms:W3CDTF">2012-09-13T17:36:07Z</dcterms:created>
  <dcterms:modified xsi:type="dcterms:W3CDTF">2016-02-22T21:44:46Z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